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5"/>
  </p:notesMasterIdLst>
  <p:sldIdLst>
    <p:sldId id="264" r:id="rId3"/>
    <p:sldId id="265" r:id="rId4"/>
    <p:sldId id="276" r:id="rId5"/>
    <p:sldId id="263" r:id="rId6"/>
    <p:sldId id="266" r:id="rId7"/>
    <p:sldId id="267" r:id="rId8"/>
    <p:sldId id="277" r:id="rId9"/>
    <p:sldId id="280" r:id="rId10"/>
    <p:sldId id="269" r:id="rId11"/>
    <p:sldId id="270" r:id="rId12"/>
    <p:sldId id="271" r:id="rId13"/>
    <p:sldId id="272" r:id="rId14"/>
  </p:sldIdLst>
  <p:sldSz cx="9144000" cy="6858000" type="screen4x3"/>
  <p:notesSz cx="6794500" cy="99187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F3C579E8-E2BC-410E-A92F-618E83F81866}">
          <p14:sldIdLst>
            <p14:sldId id="264"/>
            <p14:sldId id="265"/>
            <p14:sldId id="276"/>
            <p14:sldId id="263"/>
            <p14:sldId id="266"/>
            <p14:sldId id="267"/>
            <p14:sldId id="277"/>
            <p14:sldId id="280"/>
            <p14:sldId id="269"/>
            <p14:sldId id="270"/>
            <p14:sldId id="271"/>
            <p14:sldId id="27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F5F"/>
    <a:srgbClr val="4E59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593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8645" y="0"/>
            <a:ext cx="2944283" cy="495935"/>
          </a:xfrm>
          <a:prstGeom prst="rect">
            <a:avLst/>
          </a:prstGeom>
        </p:spPr>
        <p:txBody>
          <a:bodyPr vert="horz" lIns="91440" tIns="45720" rIns="91440" bIns="45720" rtlCol="0"/>
          <a:lstStyle>
            <a:lvl1pPr algn="r">
              <a:defRPr sz="1200"/>
            </a:lvl1pPr>
          </a:lstStyle>
          <a:p>
            <a:fld id="{BDA9FCA2-C9B7-4FFD-B6E4-F52EB20C837F}" type="datetimeFigureOut">
              <a:rPr lang="nl-NL" smtClean="0"/>
              <a:t>7-10-2014</a:t>
            </a:fld>
            <a:endParaRPr lang="nl-NL"/>
          </a:p>
        </p:txBody>
      </p:sp>
      <p:sp>
        <p:nvSpPr>
          <p:cNvPr id="4" name="Tijdelijke aanduiding voor dia-afbeelding 3"/>
          <p:cNvSpPr>
            <a:spLocks noGrp="1" noRot="1" noChangeAspect="1"/>
          </p:cNvSpPr>
          <p:nvPr>
            <p:ph type="sldImg" idx="2"/>
          </p:nvPr>
        </p:nvSpPr>
        <p:spPr>
          <a:xfrm>
            <a:off x="917575" y="744538"/>
            <a:ext cx="4959350" cy="3719512"/>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11383"/>
            <a:ext cx="5435600" cy="4463415"/>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1044"/>
            <a:ext cx="2944283" cy="49593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8645" y="9421044"/>
            <a:ext cx="2944283" cy="495935"/>
          </a:xfrm>
          <a:prstGeom prst="rect">
            <a:avLst/>
          </a:prstGeom>
        </p:spPr>
        <p:txBody>
          <a:bodyPr vert="horz" lIns="91440" tIns="45720" rIns="91440" bIns="45720" rtlCol="0" anchor="b"/>
          <a:lstStyle>
            <a:lvl1pPr algn="r">
              <a:defRPr sz="1200"/>
            </a:lvl1pPr>
          </a:lstStyle>
          <a:p>
            <a:fld id="{E73C042F-6798-49AF-AA7F-AADC455F4606}" type="slidenum">
              <a:rPr lang="nl-NL" smtClean="0"/>
              <a:t>‹nr.›</a:t>
            </a:fld>
            <a:endParaRPr lang="nl-NL"/>
          </a:p>
        </p:txBody>
      </p:sp>
    </p:spTree>
    <p:extLst>
      <p:ext uri="{BB962C8B-B14F-4D97-AF65-F5344CB8AC3E}">
        <p14:creationId xmlns:p14="http://schemas.microsoft.com/office/powerpoint/2010/main" val="361501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1</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10</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11</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12</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2</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3</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4</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5</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6</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7</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8</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73C042F-6798-49AF-AA7F-AADC455F4606}" type="slidenum">
              <a:rPr lang="nl-NL">
                <a:solidFill>
                  <a:prstClr val="black"/>
                </a:solidFill>
              </a:rPr>
              <a:pPr/>
              <a:t>9</a:t>
            </a:fld>
            <a:endParaRPr lang="nl-NL">
              <a:solidFill>
                <a:prstClr val="black"/>
              </a:solidFill>
            </a:endParaRPr>
          </a:p>
        </p:txBody>
      </p:sp>
    </p:spTree>
    <p:extLst>
      <p:ext uri="{BB962C8B-B14F-4D97-AF65-F5344CB8AC3E}">
        <p14:creationId xmlns:p14="http://schemas.microsoft.com/office/powerpoint/2010/main" val="21796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smtClean="0"/>
              <a:t>7-10-2014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4115415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smtClean="0"/>
              <a:t>7-10-2014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31612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smtClean="0"/>
              <a:t>7-10-2014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2350895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5" name="Tijdelijke aanduiding voor voettekst 4"/>
          <p:cNvSpPr>
            <a:spLocks noGrp="1"/>
          </p:cNvSpPr>
          <p:nvPr>
            <p:ph type="ftr" sz="quarter" idx="11"/>
          </p:nvPr>
        </p:nvSpPr>
        <p:spPr/>
        <p:txBody>
          <a:bodyPr/>
          <a:lstStyle/>
          <a:p>
            <a:endParaRPr lang="nl-NL">
              <a:solidFill>
                <a:srgbClr val="292934">
                  <a:tint val="75000"/>
                </a:srgbClr>
              </a:solidFill>
            </a:endParaRPr>
          </a:p>
        </p:txBody>
      </p:sp>
      <p:sp>
        <p:nvSpPr>
          <p:cNvPr id="6" name="Tijdelijke aanduiding voor dianummer 5"/>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2148936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5" name="Tijdelijke aanduiding voor voettekst 4"/>
          <p:cNvSpPr>
            <a:spLocks noGrp="1"/>
          </p:cNvSpPr>
          <p:nvPr>
            <p:ph type="ftr" sz="quarter" idx="11"/>
          </p:nvPr>
        </p:nvSpPr>
        <p:spPr/>
        <p:txBody>
          <a:bodyPr/>
          <a:lstStyle/>
          <a:p>
            <a:endParaRPr lang="nl-NL">
              <a:solidFill>
                <a:srgbClr val="292934">
                  <a:tint val="75000"/>
                </a:srgbClr>
              </a:solidFill>
            </a:endParaRPr>
          </a:p>
        </p:txBody>
      </p:sp>
      <p:sp>
        <p:nvSpPr>
          <p:cNvPr id="6" name="Tijdelijke aanduiding voor dianummer 5"/>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334477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5" name="Tijdelijke aanduiding voor voettekst 4"/>
          <p:cNvSpPr>
            <a:spLocks noGrp="1"/>
          </p:cNvSpPr>
          <p:nvPr>
            <p:ph type="ftr" sz="quarter" idx="11"/>
          </p:nvPr>
        </p:nvSpPr>
        <p:spPr/>
        <p:txBody>
          <a:bodyPr/>
          <a:lstStyle/>
          <a:p>
            <a:endParaRPr lang="nl-NL">
              <a:solidFill>
                <a:srgbClr val="292934">
                  <a:tint val="75000"/>
                </a:srgbClr>
              </a:solidFill>
            </a:endParaRPr>
          </a:p>
        </p:txBody>
      </p:sp>
      <p:sp>
        <p:nvSpPr>
          <p:cNvPr id="6" name="Tijdelijke aanduiding voor dianummer 5"/>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1548247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6" name="Tijdelijke aanduiding voor voettekst 5"/>
          <p:cNvSpPr>
            <a:spLocks noGrp="1"/>
          </p:cNvSpPr>
          <p:nvPr>
            <p:ph type="ftr" sz="quarter" idx="11"/>
          </p:nvPr>
        </p:nvSpPr>
        <p:spPr/>
        <p:txBody>
          <a:bodyPr/>
          <a:lstStyle/>
          <a:p>
            <a:endParaRPr lang="nl-NL">
              <a:solidFill>
                <a:srgbClr val="292934">
                  <a:tint val="75000"/>
                </a:srgbClr>
              </a:solidFill>
            </a:endParaRPr>
          </a:p>
        </p:txBody>
      </p:sp>
      <p:sp>
        <p:nvSpPr>
          <p:cNvPr id="7" name="Tijdelijke aanduiding voor dianummer 6"/>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2933972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8" name="Tijdelijke aanduiding voor voettekst 7"/>
          <p:cNvSpPr>
            <a:spLocks noGrp="1"/>
          </p:cNvSpPr>
          <p:nvPr>
            <p:ph type="ftr" sz="quarter" idx="11"/>
          </p:nvPr>
        </p:nvSpPr>
        <p:spPr/>
        <p:txBody>
          <a:bodyPr/>
          <a:lstStyle/>
          <a:p>
            <a:endParaRPr lang="nl-NL">
              <a:solidFill>
                <a:srgbClr val="292934">
                  <a:tint val="75000"/>
                </a:srgbClr>
              </a:solidFill>
            </a:endParaRPr>
          </a:p>
        </p:txBody>
      </p:sp>
      <p:sp>
        <p:nvSpPr>
          <p:cNvPr id="9" name="Tijdelijke aanduiding voor dianummer 8"/>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15788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4" name="Tijdelijke aanduiding voor voettekst 3"/>
          <p:cNvSpPr>
            <a:spLocks noGrp="1"/>
          </p:cNvSpPr>
          <p:nvPr>
            <p:ph type="ftr" sz="quarter" idx="11"/>
          </p:nvPr>
        </p:nvSpPr>
        <p:spPr/>
        <p:txBody>
          <a:bodyPr/>
          <a:lstStyle/>
          <a:p>
            <a:endParaRPr lang="nl-NL">
              <a:solidFill>
                <a:srgbClr val="292934">
                  <a:tint val="75000"/>
                </a:srgbClr>
              </a:solidFill>
            </a:endParaRPr>
          </a:p>
        </p:txBody>
      </p:sp>
      <p:sp>
        <p:nvSpPr>
          <p:cNvPr id="5" name="Tijdelijke aanduiding voor dianummer 4"/>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3254662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3" name="Tijdelijke aanduiding voor voettekst 2"/>
          <p:cNvSpPr>
            <a:spLocks noGrp="1"/>
          </p:cNvSpPr>
          <p:nvPr>
            <p:ph type="ftr" sz="quarter" idx="11"/>
          </p:nvPr>
        </p:nvSpPr>
        <p:spPr/>
        <p:txBody>
          <a:bodyPr/>
          <a:lstStyle/>
          <a:p>
            <a:endParaRPr lang="nl-NL">
              <a:solidFill>
                <a:srgbClr val="292934">
                  <a:tint val="75000"/>
                </a:srgbClr>
              </a:solidFill>
            </a:endParaRPr>
          </a:p>
        </p:txBody>
      </p:sp>
      <p:sp>
        <p:nvSpPr>
          <p:cNvPr id="4" name="Tijdelijke aanduiding voor dianummer 3"/>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8990489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6" name="Tijdelijke aanduiding voor voettekst 5"/>
          <p:cNvSpPr>
            <a:spLocks noGrp="1"/>
          </p:cNvSpPr>
          <p:nvPr>
            <p:ph type="ftr" sz="quarter" idx="11"/>
          </p:nvPr>
        </p:nvSpPr>
        <p:spPr/>
        <p:txBody>
          <a:bodyPr/>
          <a:lstStyle/>
          <a:p>
            <a:endParaRPr lang="nl-NL">
              <a:solidFill>
                <a:srgbClr val="292934">
                  <a:tint val="75000"/>
                </a:srgbClr>
              </a:solidFill>
            </a:endParaRPr>
          </a:p>
        </p:txBody>
      </p:sp>
      <p:sp>
        <p:nvSpPr>
          <p:cNvPr id="7" name="Tijdelijke aanduiding voor dianummer 6"/>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2399324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smtClean="0"/>
              <a:t>7-10-2014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3339173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6" name="Tijdelijke aanduiding voor voettekst 5"/>
          <p:cNvSpPr>
            <a:spLocks noGrp="1"/>
          </p:cNvSpPr>
          <p:nvPr>
            <p:ph type="ftr" sz="quarter" idx="11"/>
          </p:nvPr>
        </p:nvSpPr>
        <p:spPr/>
        <p:txBody>
          <a:bodyPr/>
          <a:lstStyle/>
          <a:p>
            <a:endParaRPr lang="nl-NL">
              <a:solidFill>
                <a:srgbClr val="292934">
                  <a:tint val="75000"/>
                </a:srgbClr>
              </a:solidFill>
            </a:endParaRPr>
          </a:p>
        </p:txBody>
      </p:sp>
      <p:sp>
        <p:nvSpPr>
          <p:cNvPr id="7" name="Tijdelijke aanduiding voor dianummer 6"/>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2141028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5" name="Tijdelijke aanduiding voor voettekst 4"/>
          <p:cNvSpPr>
            <a:spLocks noGrp="1"/>
          </p:cNvSpPr>
          <p:nvPr>
            <p:ph type="ftr" sz="quarter" idx="11"/>
          </p:nvPr>
        </p:nvSpPr>
        <p:spPr/>
        <p:txBody>
          <a:bodyPr/>
          <a:lstStyle/>
          <a:p>
            <a:endParaRPr lang="nl-NL">
              <a:solidFill>
                <a:srgbClr val="292934">
                  <a:tint val="75000"/>
                </a:srgbClr>
              </a:solidFill>
            </a:endParaRPr>
          </a:p>
        </p:txBody>
      </p:sp>
      <p:sp>
        <p:nvSpPr>
          <p:cNvPr id="6" name="Tijdelijke aanduiding voor dianummer 5"/>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1723003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5" name="Tijdelijke aanduiding voor voettekst 4"/>
          <p:cNvSpPr>
            <a:spLocks noGrp="1"/>
          </p:cNvSpPr>
          <p:nvPr>
            <p:ph type="ftr" sz="quarter" idx="11"/>
          </p:nvPr>
        </p:nvSpPr>
        <p:spPr/>
        <p:txBody>
          <a:bodyPr/>
          <a:lstStyle/>
          <a:p>
            <a:endParaRPr lang="nl-NL">
              <a:solidFill>
                <a:srgbClr val="292934">
                  <a:tint val="75000"/>
                </a:srgbClr>
              </a:solidFill>
            </a:endParaRPr>
          </a:p>
        </p:txBody>
      </p:sp>
      <p:sp>
        <p:nvSpPr>
          <p:cNvPr id="6" name="Tijdelijke aanduiding voor dianummer 5"/>
          <p:cNvSpPr>
            <a:spLocks noGrp="1"/>
          </p:cNvSpPr>
          <p:nvPr>
            <p:ph type="sldNum" sz="quarter" idx="12"/>
          </p:nvPr>
        </p:nvSpPr>
        <p:spPr/>
        <p:txBody>
          <a:body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1550799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7E570C5-6A3E-4032-BCD7-17A3DA42390A}" type="datetimeFigureOut">
              <a:rPr lang="nl-NL" smtClean="0"/>
              <a:t>7-10-2014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211485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7E570C5-6A3E-4032-BCD7-17A3DA42390A}" type="datetimeFigureOut">
              <a:rPr lang="nl-NL" smtClean="0"/>
              <a:t>7-10-2014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305741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7E570C5-6A3E-4032-BCD7-17A3DA42390A}" type="datetimeFigureOut">
              <a:rPr lang="nl-NL" smtClean="0"/>
              <a:t>7-10-2014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1149919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7E570C5-6A3E-4032-BCD7-17A3DA42390A}" type="datetimeFigureOut">
              <a:rPr lang="nl-NL" smtClean="0"/>
              <a:t>7-10-2014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392132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7E570C5-6A3E-4032-BCD7-17A3DA42390A}" type="datetimeFigureOut">
              <a:rPr lang="nl-NL" smtClean="0"/>
              <a:t>7-10-2014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192298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7E570C5-6A3E-4032-BCD7-17A3DA42390A}" type="datetimeFigureOut">
              <a:rPr lang="nl-NL" smtClean="0"/>
              <a:t>7-10-2014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1106151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7E570C5-6A3E-4032-BCD7-17A3DA42390A}" type="datetimeFigureOut">
              <a:rPr lang="nl-NL" smtClean="0"/>
              <a:t>7-10-2014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60B4DFC-ABC6-438D-A093-202C168054EC}" type="slidenum">
              <a:rPr lang="nl-NL" smtClean="0"/>
              <a:t>‹nr.›</a:t>
            </a:fld>
            <a:endParaRPr lang="nl-NL"/>
          </a:p>
        </p:txBody>
      </p:sp>
    </p:spTree>
    <p:extLst>
      <p:ext uri="{BB962C8B-B14F-4D97-AF65-F5344CB8AC3E}">
        <p14:creationId xmlns:p14="http://schemas.microsoft.com/office/powerpoint/2010/main" val="14243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570C5-6A3E-4032-BCD7-17A3DA42390A}" type="datetimeFigureOut">
              <a:rPr lang="nl-NL" smtClean="0"/>
              <a:t>7-10-2014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B4DFC-ABC6-438D-A093-202C168054EC}" type="slidenum">
              <a:rPr lang="nl-NL" smtClean="0"/>
              <a:t>‹nr.›</a:t>
            </a:fld>
            <a:endParaRPr lang="nl-NL"/>
          </a:p>
        </p:txBody>
      </p:sp>
    </p:spTree>
    <p:extLst>
      <p:ext uri="{BB962C8B-B14F-4D97-AF65-F5344CB8AC3E}">
        <p14:creationId xmlns:p14="http://schemas.microsoft.com/office/powerpoint/2010/main" val="12754796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570C5-6A3E-4032-BCD7-17A3DA42390A}" type="datetimeFigureOut">
              <a:rPr lang="nl-NL">
                <a:solidFill>
                  <a:srgbClr val="292934">
                    <a:tint val="75000"/>
                  </a:srgbClr>
                </a:solidFill>
              </a:rPr>
              <a:pPr/>
              <a:t>7-10-2014</a:t>
            </a:fld>
            <a:endParaRPr lang="nl-NL">
              <a:solidFill>
                <a:srgbClr val="292934">
                  <a:tint val="75000"/>
                </a:srgbClr>
              </a:solidFill>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srgbClr val="292934">
                  <a:tint val="75000"/>
                </a:srgbClr>
              </a:solidFill>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B4DFC-ABC6-438D-A093-202C168054EC}" type="slidenum">
              <a:rPr lang="nl-NL">
                <a:solidFill>
                  <a:srgbClr val="292934">
                    <a:tint val="75000"/>
                  </a:srgbClr>
                </a:solidFill>
              </a:rPr>
              <a:pPr/>
              <a:t>‹nr.›</a:t>
            </a:fld>
            <a:endParaRPr lang="nl-NL">
              <a:solidFill>
                <a:srgbClr val="292934">
                  <a:tint val="75000"/>
                </a:srgbClr>
              </a:solidFill>
            </a:endParaRPr>
          </a:p>
        </p:txBody>
      </p:sp>
    </p:spTree>
    <p:extLst>
      <p:ext uri="{BB962C8B-B14F-4D97-AF65-F5344CB8AC3E}">
        <p14:creationId xmlns:p14="http://schemas.microsoft.com/office/powerpoint/2010/main" val="17450339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692697"/>
            <a:ext cx="7772400" cy="5112568"/>
          </a:xfrm>
        </p:spPr>
        <p:txBody>
          <a:bodyPr>
            <a:normAutofit fontScale="90000"/>
          </a:bodyPr>
          <a:lstStyle/>
          <a:p>
            <a:pPr algn="l"/>
            <a:r>
              <a:rPr lang="nl-NL" sz="2800" i="1" dirty="0" smtClean="0">
                <a:solidFill>
                  <a:schemeClr val="bg1"/>
                </a:solidFill>
              </a:rPr>
              <a:t>OBJECTIEF EN SUBJECTIEF</a:t>
            </a:r>
            <a:r>
              <a:rPr lang="nl-NL" sz="2800" dirty="0" smtClean="0">
                <a:solidFill>
                  <a:schemeClr val="bg1"/>
                </a:solidFill>
              </a:rPr>
              <a:t/>
            </a:r>
            <a:br>
              <a:rPr lang="nl-NL" sz="2800" dirty="0" smtClean="0">
                <a:solidFill>
                  <a:schemeClr val="bg1"/>
                </a:solidFill>
              </a:rPr>
            </a:br>
            <a:r>
              <a:rPr lang="nl-NL" sz="2800" dirty="0" smtClean="0">
                <a:solidFill>
                  <a:schemeClr val="bg1"/>
                </a:solidFill>
              </a:rPr>
              <a:t/>
            </a:r>
            <a:br>
              <a:rPr lang="nl-NL" sz="2800" dirty="0" smtClean="0">
                <a:solidFill>
                  <a:schemeClr val="bg1"/>
                </a:solidFill>
              </a:rPr>
            </a:br>
            <a:r>
              <a:rPr lang="nl-NL" sz="2800" dirty="0" smtClean="0">
                <a:solidFill>
                  <a:schemeClr val="bg1"/>
                </a:solidFill>
              </a:rPr>
              <a:t>a</a:t>
            </a:r>
            <a:r>
              <a:rPr lang="nl-NL" sz="2800" dirty="0">
                <a:solidFill>
                  <a:schemeClr val="bg1"/>
                </a:solidFill>
              </a:rPr>
              <a:t>. </a:t>
            </a:r>
            <a:r>
              <a:rPr lang="nl-NL" sz="2800" dirty="0" smtClean="0">
                <a:solidFill>
                  <a:schemeClr val="bg1"/>
                </a:solidFill>
              </a:rPr>
              <a:t>  Kunsten en wetenschappen hangen</a:t>
            </a:r>
            <a:br>
              <a:rPr lang="nl-NL" sz="2800" dirty="0" smtClean="0">
                <a:solidFill>
                  <a:schemeClr val="bg1"/>
                </a:solidFill>
              </a:rPr>
            </a:br>
            <a:r>
              <a:rPr lang="nl-NL" sz="2800" dirty="0">
                <a:solidFill>
                  <a:schemeClr val="bg1"/>
                </a:solidFill>
              </a:rPr>
              <a:t> </a:t>
            </a:r>
            <a:r>
              <a:rPr lang="nl-NL" sz="2800" dirty="0" smtClean="0">
                <a:solidFill>
                  <a:schemeClr val="bg1"/>
                </a:solidFill>
              </a:rPr>
              <a:t>     nauw met elkaar samen, maar gaan niet altijd samen</a:t>
            </a:r>
            <a:r>
              <a:rPr lang="nl-NL" sz="2800" dirty="0">
                <a:solidFill>
                  <a:schemeClr val="bg1"/>
                </a:solidFill>
              </a:rPr>
              <a:t/>
            </a:r>
            <a:br>
              <a:rPr lang="nl-NL" sz="2800" dirty="0">
                <a:solidFill>
                  <a:schemeClr val="bg1"/>
                </a:solidFill>
              </a:rPr>
            </a:br>
            <a:r>
              <a:rPr lang="nl-NL" sz="2800" dirty="0">
                <a:solidFill>
                  <a:schemeClr val="bg1"/>
                </a:solidFill>
              </a:rPr>
              <a:t>b. </a:t>
            </a:r>
            <a:r>
              <a:rPr lang="nl-NL" sz="2800" dirty="0" smtClean="0">
                <a:solidFill>
                  <a:schemeClr val="bg1"/>
                </a:solidFill>
              </a:rPr>
              <a:t>  Kunst is niet een wetenschap die exact is</a:t>
            </a:r>
            <a:r>
              <a:rPr lang="nl-NL" sz="2800" dirty="0">
                <a:solidFill>
                  <a:schemeClr val="bg1"/>
                </a:solidFill>
              </a:rPr>
              <a:t/>
            </a:r>
            <a:br>
              <a:rPr lang="nl-NL" sz="2800" dirty="0">
                <a:solidFill>
                  <a:schemeClr val="bg1"/>
                </a:solidFill>
              </a:rPr>
            </a:br>
            <a:r>
              <a:rPr lang="nl-NL" sz="2800" dirty="0">
                <a:solidFill>
                  <a:schemeClr val="bg1"/>
                </a:solidFill>
              </a:rPr>
              <a:t>c. </a:t>
            </a:r>
            <a:r>
              <a:rPr lang="nl-NL" sz="2800" dirty="0" smtClean="0">
                <a:solidFill>
                  <a:schemeClr val="bg1"/>
                </a:solidFill>
              </a:rPr>
              <a:t>  Horen is niet hetzelfde als beleven</a:t>
            </a:r>
            <a:r>
              <a:rPr lang="nl-NL" sz="2800" dirty="0">
                <a:solidFill>
                  <a:schemeClr val="bg1"/>
                </a:solidFill>
              </a:rPr>
              <a:t/>
            </a:r>
            <a:br>
              <a:rPr lang="nl-NL" sz="2800" dirty="0">
                <a:solidFill>
                  <a:schemeClr val="bg1"/>
                </a:solidFill>
              </a:rPr>
            </a:br>
            <a:r>
              <a:rPr lang="nl-NL" sz="2800" dirty="0">
                <a:solidFill>
                  <a:schemeClr val="bg1"/>
                </a:solidFill>
              </a:rPr>
              <a:t>d. </a:t>
            </a:r>
            <a:r>
              <a:rPr lang="nl-NL" sz="2800" dirty="0" smtClean="0">
                <a:solidFill>
                  <a:schemeClr val="bg1"/>
                </a:solidFill>
              </a:rPr>
              <a:t>  Het horen van (combinaties van frequenties) is voor  </a:t>
            </a:r>
            <a:br>
              <a:rPr lang="nl-NL" sz="2800" dirty="0" smtClean="0">
                <a:solidFill>
                  <a:schemeClr val="bg1"/>
                </a:solidFill>
              </a:rPr>
            </a:br>
            <a:r>
              <a:rPr lang="nl-NL" sz="2800" dirty="0" smtClean="0">
                <a:solidFill>
                  <a:schemeClr val="bg1"/>
                </a:solidFill>
              </a:rPr>
              <a:t>      een ieder afzonderlijk verschillend. Er </a:t>
            </a:r>
            <a:r>
              <a:rPr lang="nl-NL" sz="2800" dirty="0">
                <a:solidFill>
                  <a:schemeClr val="bg1"/>
                </a:solidFill>
              </a:rPr>
              <a:t>is </a:t>
            </a:r>
            <a:r>
              <a:rPr lang="nl-NL" sz="2800" dirty="0" smtClean="0">
                <a:solidFill>
                  <a:schemeClr val="bg1"/>
                </a:solidFill>
              </a:rPr>
              <a:t>echter meer </a:t>
            </a:r>
            <a:br>
              <a:rPr lang="nl-NL" sz="2800" dirty="0" smtClean="0">
                <a:solidFill>
                  <a:schemeClr val="bg1"/>
                </a:solidFill>
              </a:rPr>
            </a:br>
            <a:r>
              <a:rPr lang="nl-NL" sz="2800" dirty="0">
                <a:solidFill>
                  <a:schemeClr val="bg1"/>
                </a:solidFill>
              </a:rPr>
              <a:t> </a:t>
            </a:r>
            <a:r>
              <a:rPr lang="nl-NL" sz="2800" dirty="0" smtClean="0">
                <a:solidFill>
                  <a:schemeClr val="bg1"/>
                </a:solidFill>
              </a:rPr>
              <a:t>     tussen hemel </a:t>
            </a:r>
            <a:r>
              <a:rPr lang="nl-NL" sz="2800" dirty="0">
                <a:solidFill>
                  <a:schemeClr val="bg1"/>
                </a:solidFill>
              </a:rPr>
              <a:t>en aarde </a:t>
            </a:r>
            <a:r>
              <a:rPr lang="nl-NL" sz="2800" dirty="0" smtClean="0">
                <a:solidFill>
                  <a:schemeClr val="bg1"/>
                </a:solidFill>
              </a:rPr>
              <a:t>dan geluidsdruk </a:t>
            </a:r>
            <a:br>
              <a:rPr lang="nl-NL" sz="2800" dirty="0" smtClean="0">
                <a:solidFill>
                  <a:schemeClr val="bg1"/>
                </a:solidFill>
              </a:rPr>
            </a:br>
            <a:r>
              <a:rPr lang="nl-NL" sz="2800" dirty="0" smtClean="0">
                <a:solidFill>
                  <a:schemeClr val="bg1"/>
                </a:solidFill>
              </a:rPr>
              <a:t>e.   Daarom is geobjectiveerde subjectiviteit bij </a:t>
            </a:r>
            <a:br>
              <a:rPr lang="nl-NL" sz="2800" dirty="0" smtClean="0">
                <a:solidFill>
                  <a:schemeClr val="bg1"/>
                </a:solidFill>
              </a:rPr>
            </a:br>
            <a:r>
              <a:rPr lang="nl-NL" sz="2800" dirty="0">
                <a:solidFill>
                  <a:schemeClr val="bg1"/>
                </a:solidFill>
              </a:rPr>
              <a:t> </a:t>
            </a:r>
            <a:r>
              <a:rPr lang="nl-NL" sz="2800" dirty="0" smtClean="0">
                <a:solidFill>
                  <a:schemeClr val="bg1"/>
                </a:solidFill>
              </a:rPr>
              <a:t>     restauraties het hoogst haalbare</a:t>
            </a:r>
            <a:br>
              <a:rPr lang="nl-NL" sz="2800" dirty="0" smtClean="0">
                <a:solidFill>
                  <a:schemeClr val="bg1"/>
                </a:solidFill>
              </a:rPr>
            </a:br>
            <a:r>
              <a:rPr lang="nl-NL" sz="2800" dirty="0" smtClean="0">
                <a:solidFill>
                  <a:schemeClr val="bg1"/>
                </a:solidFill>
              </a:rPr>
              <a:t>f.    Vanuit dat perspectief kan slechts het verschil tussen </a:t>
            </a:r>
            <a:br>
              <a:rPr lang="nl-NL" sz="2800" dirty="0" smtClean="0">
                <a:solidFill>
                  <a:schemeClr val="bg1"/>
                </a:solidFill>
              </a:rPr>
            </a:br>
            <a:r>
              <a:rPr lang="nl-NL" sz="2800" dirty="0">
                <a:solidFill>
                  <a:schemeClr val="bg1"/>
                </a:solidFill>
              </a:rPr>
              <a:t> </a:t>
            </a:r>
            <a:r>
              <a:rPr lang="nl-NL" sz="2800" dirty="0" smtClean="0">
                <a:solidFill>
                  <a:schemeClr val="bg1"/>
                </a:solidFill>
              </a:rPr>
              <a:t>     een historisch ‘gegroeid’ of ‘vergroeid’ orgel </a:t>
            </a:r>
            <a:br>
              <a:rPr lang="nl-NL" sz="2800" dirty="0" smtClean="0">
                <a:solidFill>
                  <a:schemeClr val="bg1"/>
                </a:solidFill>
              </a:rPr>
            </a:br>
            <a:r>
              <a:rPr lang="nl-NL" sz="2800" dirty="0">
                <a:solidFill>
                  <a:schemeClr val="bg1"/>
                </a:solidFill>
              </a:rPr>
              <a:t> </a:t>
            </a:r>
            <a:r>
              <a:rPr lang="nl-NL" sz="2800" dirty="0" smtClean="0">
                <a:solidFill>
                  <a:schemeClr val="bg1"/>
                </a:solidFill>
              </a:rPr>
              <a:t>     per geval beoordeeld worden</a:t>
            </a:r>
            <a:endParaRPr lang="nl-NL" sz="2800" dirty="0"/>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2</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1642788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548680"/>
            <a:ext cx="7772400" cy="5256585"/>
          </a:xfrm>
        </p:spPr>
        <p:txBody>
          <a:bodyPr>
            <a:noAutofit/>
          </a:bodyPr>
          <a:lstStyle/>
          <a:p>
            <a:pPr algn="l"/>
            <a:r>
              <a:rPr lang="nl-NL" sz="2000" i="1" u="sng" dirty="0" smtClean="0">
                <a:solidFill>
                  <a:schemeClr val="bg1"/>
                </a:solidFill>
              </a:rPr>
              <a:t/>
            </a:r>
            <a:br>
              <a:rPr lang="nl-NL" sz="2000" i="1" u="sng" dirty="0" smtClean="0">
                <a:solidFill>
                  <a:schemeClr val="bg1"/>
                </a:solidFill>
              </a:rPr>
            </a:br>
            <a:r>
              <a:rPr lang="nl-NL" sz="2400" i="1" u="sng" dirty="0" smtClean="0">
                <a:solidFill>
                  <a:schemeClr val="bg1"/>
                </a:solidFill>
              </a:rPr>
              <a:t>Reconstructieve </a:t>
            </a:r>
            <a:r>
              <a:rPr lang="nl-NL" sz="2400" i="1" u="sng" dirty="0">
                <a:solidFill>
                  <a:schemeClr val="bg1"/>
                </a:solidFill>
              </a:rPr>
              <a:t>restauratie </a:t>
            </a:r>
            <a:r>
              <a:rPr lang="nl-NL" sz="2000" dirty="0">
                <a:solidFill>
                  <a:schemeClr val="bg1"/>
                </a:solidFill>
              </a:rPr>
              <a:t/>
            </a:r>
            <a:br>
              <a:rPr lang="nl-NL" sz="2000" dirty="0">
                <a:solidFill>
                  <a:schemeClr val="bg1"/>
                </a:solidFill>
              </a:rPr>
            </a:br>
            <a:r>
              <a:rPr lang="nl-NL" sz="2000" dirty="0">
                <a:solidFill>
                  <a:schemeClr val="bg1"/>
                </a:solidFill>
              </a:rPr>
              <a:t>Criterium: veel oud materiaal aanwezig inclusief de orgelkast. Later materiaal van minder uniciteitsgehalte.</a:t>
            </a:r>
            <a:br>
              <a:rPr lang="nl-NL" sz="2000" dirty="0">
                <a:solidFill>
                  <a:schemeClr val="bg1"/>
                </a:solidFill>
              </a:rPr>
            </a:br>
            <a:r>
              <a:rPr lang="nl-NL" sz="2000" dirty="0">
                <a:solidFill>
                  <a:schemeClr val="bg1"/>
                </a:solidFill>
              </a:rPr>
              <a:t>Doel: reconstructie zoveel als mogelijk naar de 1e bouwperiode vanwege het sterkst mogelijke concept met een uitstraling categorie 1 en 2 benaderend.</a:t>
            </a:r>
            <a:br>
              <a:rPr lang="nl-NL" sz="2000" dirty="0">
                <a:solidFill>
                  <a:schemeClr val="bg1"/>
                </a:solidFill>
              </a:rPr>
            </a:br>
            <a:r>
              <a:rPr lang="nl-NL" sz="2000" i="1" dirty="0">
                <a:solidFill>
                  <a:schemeClr val="bg1"/>
                </a:solidFill>
              </a:rPr>
              <a:t>Vb.: Groningen-Martini, Kantens, Uithuizen, Zandeweer, Zuidhorn</a:t>
            </a:r>
            <a:r>
              <a:rPr lang="nl-NL" sz="2000" dirty="0">
                <a:solidFill>
                  <a:schemeClr val="bg1"/>
                </a:solidFill>
              </a:rPr>
              <a:t/>
            </a:r>
            <a:br>
              <a:rPr lang="nl-NL" sz="2000" dirty="0">
                <a:solidFill>
                  <a:schemeClr val="bg1"/>
                </a:solidFill>
              </a:rPr>
            </a:br>
            <a:r>
              <a:rPr lang="nl-NL" sz="2000" dirty="0">
                <a:solidFill>
                  <a:schemeClr val="bg1"/>
                </a:solidFill>
              </a:rPr>
              <a:t/>
            </a:r>
            <a:br>
              <a:rPr lang="nl-NL" sz="2000" dirty="0">
                <a:solidFill>
                  <a:schemeClr val="bg1"/>
                </a:solidFill>
              </a:rPr>
            </a:br>
            <a:r>
              <a:rPr lang="nl-NL" sz="4000" dirty="0">
                <a:solidFill>
                  <a:schemeClr val="bg1"/>
                </a:solidFill>
              </a:rPr>
              <a:t>B</a:t>
            </a:r>
            <a:r>
              <a:rPr lang="nl-NL" sz="2000" dirty="0">
                <a:solidFill>
                  <a:schemeClr val="bg1"/>
                </a:solidFill>
              </a:rPr>
              <a:t/>
            </a:r>
            <a:br>
              <a:rPr lang="nl-NL" sz="2000" dirty="0">
                <a:solidFill>
                  <a:schemeClr val="bg1"/>
                </a:solidFill>
              </a:rPr>
            </a:br>
            <a:r>
              <a:rPr lang="nl-NL" sz="2400" i="1" u="sng" dirty="0" smtClean="0">
                <a:solidFill>
                  <a:schemeClr val="bg1"/>
                </a:solidFill>
              </a:rPr>
              <a:t>Reconstructieve </a:t>
            </a:r>
            <a:r>
              <a:rPr lang="nl-NL" sz="2400" i="1" u="sng" dirty="0">
                <a:solidFill>
                  <a:schemeClr val="bg1"/>
                </a:solidFill>
              </a:rPr>
              <a:t>en consoliderende restauratie</a:t>
            </a:r>
            <a:r>
              <a:rPr lang="nl-NL" sz="2000" dirty="0">
                <a:solidFill>
                  <a:schemeClr val="bg1"/>
                </a:solidFill>
              </a:rPr>
              <a:t/>
            </a:r>
            <a:br>
              <a:rPr lang="nl-NL" sz="2000" dirty="0">
                <a:solidFill>
                  <a:schemeClr val="bg1"/>
                </a:solidFill>
              </a:rPr>
            </a:br>
            <a:r>
              <a:rPr lang="nl-NL" sz="2000" dirty="0">
                <a:solidFill>
                  <a:schemeClr val="bg1"/>
                </a:solidFill>
              </a:rPr>
              <a:t>Criterium: veel oud materiaal aanwezig inclusief de orgelkast. </a:t>
            </a:r>
            <a:r>
              <a:rPr lang="nl-NL" sz="2000" dirty="0" smtClean="0">
                <a:solidFill>
                  <a:schemeClr val="bg1"/>
                </a:solidFill>
              </a:rPr>
              <a:t>Het latere materiaal </a:t>
            </a:r>
            <a:r>
              <a:rPr lang="nl-NL" sz="2000" dirty="0">
                <a:solidFill>
                  <a:schemeClr val="bg1"/>
                </a:solidFill>
              </a:rPr>
              <a:t>van even grote waarde dan het </a:t>
            </a:r>
            <a:r>
              <a:rPr lang="nl-NL" sz="2000" dirty="0" smtClean="0">
                <a:solidFill>
                  <a:schemeClr val="bg1"/>
                </a:solidFill>
              </a:rPr>
              <a:t>vroegere, </a:t>
            </a:r>
            <a:r>
              <a:rPr lang="nl-NL" sz="2000" dirty="0">
                <a:solidFill>
                  <a:schemeClr val="bg1"/>
                </a:solidFill>
              </a:rPr>
              <a:t>echter met slechte bestaande samenhang. </a:t>
            </a:r>
            <a:br>
              <a:rPr lang="nl-NL" sz="2000" dirty="0">
                <a:solidFill>
                  <a:schemeClr val="bg1"/>
                </a:solidFill>
              </a:rPr>
            </a:br>
            <a:r>
              <a:rPr lang="nl-NL" sz="2000" dirty="0">
                <a:solidFill>
                  <a:schemeClr val="bg1"/>
                </a:solidFill>
              </a:rPr>
              <a:t>Doel: integratie van historisch gegroeid concept in een nieuwe </a:t>
            </a:r>
            <a:r>
              <a:rPr lang="nl-NL" sz="2000" dirty="0" smtClean="0">
                <a:solidFill>
                  <a:schemeClr val="bg1"/>
                </a:solidFill>
              </a:rPr>
              <a:t/>
            </a:r>
            <a:br>
              <a:rPr lang="nl-NL" sz="2000" dirty="0" smtClean="0">
                <a:solidFill>
                  <a:schemeClr val="bg1"/>
                </a:solidFill>
              </a:rPr>
            </a:br>
            <a:r>
              <a:rPr lang="nl-NL" sz="2000" dirty="0" smtClean="0">
                <a:solidFill>
                  <a:schemeClr val="bg1"/>
                </a:solidFill>
              </a:rPr>
              <a:t>samenhang</a:t>
            </a:r>
            <a:r>
              <a:rPr lang="nl-NL" sz="2000" dirty="0">
                <a:solidFill>
                  <a:schemeClr val="bg1"/>
                </a:solidFill>
              </a:rPr>
              <a:t>.</a:t>
            </a:r>
            <a:br>
              <a:rPr lang="nl-NL" sz="2000" dirty="0">
                <a:solidFill>
                  <a:schemeClr val="bg1"/>
                </a:solidFill>
              </a:rPr>
            </a:br>
            <a:r>
              <a:rPr lang="nl-NL" sz="2000" i="1" dirty="0">
                <a:solidFill>
                  <a:schemeClr val="bg1"/>
                </a:solidFill>
              </a:rPr>
              <a:t>Vb.: Zutphen-Walburgkerk, Amsterdam-Westerkerk, </a:t>
            </a:r>
            <a:r>
              <a:rPr lang="nl-NL" sz="2000" i="1" dirty="0" smtClean="0">
                <a:solidFill>
                  <a:schemeClr val="bg1"/>
                </a:solidFill>
              </a:rPr>
              <a:t>Sneek-Martinikerk </a:t>
            </a:r>
            <a:r>
              <a:rPr lang="nl-NL" sz="2000" dirty="0">
                <a:solidFill>
                  <a:schemeClr val="bg1"/>
                </a:solidFill>
              </a:rPr>
              <a:t/>
            </a:r>
            <a:br>
              <a:rPr lang="nl-NL" sz="2000" dirty="0">
                <a:solidFill>
                  <a:schemeClr val="bg1"/>
                </a:solidFill>
              </a:rPr>
            </a:br>
            <a:endParaRPr lang="nl-NL" sz="20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11</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3093005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476672"/>
            <a:ext cx="7772400" cy="5328593"/>
          </a:xfrm>
        </p:spPr>
        <p:txBody>
          <a:bodyPr>
            <a:noAutofit/>
          </a:bodyPr>
          <a:lstStyle/>
          <a:p>
            <a:pPr algn="l"/>
            <a:r>
              <a:rPr lang="nl-NL" sz="4000" dirty="0" smtClean="0">
                <a:solidFill>
                  <a:schemeClr val="bg1"/>
                </a:solidFill>
              </a:rPr>
              <a:t/>
            </a:r>
            <a:br>
              <a:rPr lang="nl-NL" sz="4000" dirty="0" smtClean="0">
                <a:solidFill>
                  <a:schemeClr val="bg1"/>
                </a:solidFill>
              </a:rPr>
            </a:br>
            <a:r>
              <a:rPr lang="nl-NL" sz="4000" dirty="0" smtClean="0">
                <a:solidFill>
                  <a:schemeClr val="bg1"/>
                </a:solidFill>
              </a:rPr>
              <a:t>C</a:t>
            </a:r>
            <a:r>
              <a:rPr lang="nl-NL" sz="2000" dirty="0">
                <a:solidFill>
                  <a:schemeClr val="bg1"/>
                </a:solidFill>
              </a:rPr>
              <a:t/>
            </a:r>
            <a:br>
              <a:rPr lang="nl-NL" sz="2000" dirty="0">
                <a:solidFill>
                  <a:schemeClr val="bg1"/>
                </a:solidFill>
              </a:rPr>
            </a:br>
            <a:r>
              <a:rPr lang="nl-NL" sz="2000" i="1" u="sng" dirty="0" smtClean="0">
                <a:solidFill>
                  <a:schemeClr val="bg1"/>
                </a:solidFill>
              </a:rPr>
              <a:t>Consoliderende </a:t>
            </a:r>
            <a:r>
              <a:rPr lang="nl-NL" sz="2000" i="1" u="sng" dirty="0">
                <a:solidFill>
                  <a:schemeClr val="bg1"/>
                </a:solidFill>
              </a:rPr>
              <a:t>en conserverende restauratie</a:t>
            </a:r>
            <a:r>
              <a:rPr lang="nl-NL" sz="2000" dirty="0">
                <a:solidFill>
                  <a:schemeClr val="bg1"/>
                </a:solidFill>
              </a:rPr>
              <a:t/>
            </a:r>
            <a:br>
              <a:rPr lang="nl-NL" sz="2000" dirty="0">
                <a:solidFill>
                  <a:schemeClr val="bg1"/>
                </a:solidFill>
              </a:rPr>
            </a:br>
            <a:r>
              <a:rPr lang="nl-NL" sz="2000" dirty="0">
                <a:solidFill>
                  <a:schemeClr val="bg1"/>
                </a:solidFill>
              </a:rPr>
              <a:t>Criterium: alle oude materiaal gaaf aanwezig inclusief de orgelkast. Samenhang niet </a:t>
            </a:r>
            <a:r>
              <a:rPr lang="nl-NL" sz="2000" dirty="0" smtClean="0">
                <a:solidFill>
                  <a:schemeClr val="bg1"/>
                </a:solidFill>
              </a:rPr>
              <a:t>altijd overtuigend</a:t>
            </a:r>
            <a:r>
              <a:rPr lang="nl-NL" sz="2000" dirty="0">
                <a:solidFill>
                  <a:schemeClr val="bg1"/>
                </a:solidFill>
              </a:rPr>
              <a:t>, maar aparte delen elk te waardevol om de bestaande situatie te wijzigen.</a:t>
            </a:r>
            <a:br>
              <a:rPr lang="nl-NL" sz="2000" dirty="0">
                <a:solidFill>
                  <a:schemeClr val="bg1"/>
                </a:solidFill>
              </a:rPr>
            </a:br>
            <a:r>
              <a:rPr lang="nl-NL" sz="2000" dirty="0">
                <a:solidFill>
                  <a:schemeClr val="bg1"/>
                </a:solidFill>
              </a:rPr>
              <a:t>Doel: technisch herstel van een gaaf later binnenwerk in een oudere </a:t>
            </a:r>
            <a:r>
              <a:rPr lang="nl-NL" sz="2000" dirty="0" smtClean="0">
                <a:solidFill>
                  <a:schemeClr val="bg1"/>
                </a:solidFill>
              </a:rPr>
              <a:t>kast.</a:t>
            </a:r>
            <a:r>
              <a:rPr lang="nl-NL" sz="2000" dirty="0">
                <a:solidFill>
                  <a:schemeClr val="bg1"/>
                </a:solidFill>
              </a:rPr>
              <a:t/>
            </a:r>
            <a:br>
              <a:rPr lang="nl-NL" sz="2000" dirty="0">
                <a:solidFill>
                  <a:schemeClr val="bg1"/>
                </a:solidFill>
              </a:rPr>
            </a:br>
            <a:r>
              <a:rPr lang="nl-NL" sz="2000" i="1" dirty="0">
                <a:solidFill>
                  <a:schemeClr val="bg1"/>
                </a:solidFill>
              </a:rPr>
              <a:t>Vb.: Ternaard, Den Haag-Nieuwe Kerk Rotterdam-Laurenskerk/transept- </a:t>
            </a:r>
            <a:r>
              <a:rPr lang="nl-NL" sz="2000" i="1" dirty="0" smtClean="0">
                <a:solidFill>
                  <a:schemeClr val="bg1"/>
                </a:solidFill>
              </a:rPr>
              <a:t>  </a:t>
            </a:r>
            <a:br>
              <a:rPr lang="nl-NL" sz="2000" i="1" dirty="0" smtClean="0">
                <a:solidFill>
                  <a:schemeClr val="bg1"/>
                </a:solidFill>
              </a:rPr>
            </a:br>
            <a:r>
              <a:rPr lang="nl-NL" sz="2000" i="1" dirty="0">
                <a:solidFill>
                  <a:schemeClr val="bg1"/>
                </a:solidFill>
              </a:rPr>
              <a:t> </a:t>
            </a:r>
            <a:r>
              <a:rPr lang="nl-NL" sz="2000" i="1" dirty="0" smtClean="0">
                <a:solidFill>
                  <a:schemeClr val="bg1"/>
                </a:solidFill>
              </a:rPr>
              <a:t>       en </a:t>
            </a:r>
            <a:r>
              <a:rPr lang="nl-NL" sz="2000" i="1" dirty="0">
                <a:solidFill>
                  <a:schemeClr val="bg1"/>
                </a:solidFill>
              </a:rPr>
              <a:t>koororgel</a:t>
            </a:r>
            <a:r>
              <a:rPr lang="nl-NL" sz="2000" i="1" dirty="0" smtClean="0">
                <a:solidFill>
                  <a:schemeClr val="bg1"/>
                </a:solidFill>
              </a:rPr>
              <a:t>, Brouwershaven</a:t>
            </a:r>
            <a:br>
              <a:rPr lang="nl-NL" sz="2000" i="1" dirty="0" smtClean="0">
                <a:solidFill>
                  <a:schemeClr val="bg1"/>
                </a:solidFill>
              </a:rPr>
            </a:br>
            <a:r>
              <a:rPr lang="nl-NL" sz="2000" i="1" dirty="0" smtClean="0">
                <a:solidFill>
                  <a:schemeClr val="bg1"/>
                </a:solidFill>
              </a:rPr>
              <a:t/>
            </a:r>
            <a:br>
              <a:rPr lang="nl-NL" sz="2000" i="1" dirty="0" smtClean="0">
                <a:solidFill>
                  <a:schemeClr val="bg1"/>
                </a:solidFill>
              </a:rPr>
            </a:br>
            <a:r>
              <a:rPr lang="nl-NL" sz="2000" dirty="0">
                <a:solidFill>
                  <a:schemeClr val="bg1"/>
                </a:solidFill>
              </a:rPr>
              <a:t/>
            </a:r>
            <a:br>
              <a:rPr lang="nl-NL" sz="2000" dirty="0">
                <a:solidFill>
                  <a:schemeClr val="bg1"/>
                </a:solidFill>
              </a:rPr>
            </a:br>
            <a:r>
              <a:rPr lang="nl-NL" sz="2000" i="1" u="sng" dirty="0" smtClean="0">
                <a:solidFill>
                  <a:schemeClr val="bg1"/>
                </a:solidFill>
              </a:rPr>
              <a:t>Conserverende restauratie – materiaal verschillende </a:t>
            </a:r>
            <a:r>
              <a:rPr lang="nl-NL" sz="2000" i="1" u="sng" dirty="0">
                <a:solidFill>
                  <a:schemeClr val="bg1"/>
                </a:solidFill>
              </a:rPr>
              <a:t>bouwperioden</a:t>
            </a:r>
            <a:r>
              <a:rPr lang="nl-NL" sz="2000" dirty="0">
                <a:solidFill>
                  <a:schemeClr val="bg1"/>
                </a:solidFill>
              </a:rPr>
              <a:t/>
            </a:r>
            <a:br>
              <a:rPr lang="nl-NL" sz="2000" dirty="0">
                <a:solidFill>
                  <a:schemeClr val="bg1"/>
                </a:solidFill>
              </a:rPr>
            </a:br>
            <a:r>
              <a:rPr lang="nl-NL" sz="2000" dirty="0">
                <a:solidFill>
                  <a:schemeClr val="bg1"/>
                </a:solidFill>
              </a:rPr>
              <a:t>Criterium: alle oude materiaal gaaf aanwezig inclusief de orgelkast uit verschillende bouwperioden, maar als concept zeer overtuigend.</a:t>
            </a:r>
            <a:br>
              <a:rPr lang="nl-NL" sz="2000" dirty="0">
                <a:solidFill>
                  <a:schemeClr val="bg1"/>
                </a:solidFill>
              </a:rPr>
            </a:br>
            <a:r>
              <a:rPr lang="nl-NL" sz="2000" dirty="0">
                <a:solidFill>
                  <a:schemeClr val="bg1"/>
                </a:solidFill>
              </a:rPr>
              <a:t>Doel: technisch en conserverend herstel van de bestaande situatie.</a:t>
            </a:r>
            <a:br>
              <a:rPr lang="nl-NL" sz="2000" dirty="0">
                <a:solidFill>
                  <a:schemeClr val="bg1"/>
                </a:solidFill>
              </a:rPr>
            </a:br>
            <a:r>
              <a:rPr lang="nl-NL" sz="2000" i="1" dirty="0">
                <a:solidFill>
                  <a:schemeClr val="bg1"/>
                </a:solidFill>
              </a:rPr>
              <a:t>Vb.: Noordwolde, Meeden, Grijpskerk, Mensingeweer, </a:t>
            </a:r>
            <a:r>
              <a:rPr lang="nl-NL" sz="2000" i="1" dirty="0" smtClean="0">
                <a:solidFill>
                  <a:schemeClr val="bg1"/>
                </a:solidFill>
              </a:rPr>
              <a:t/>
            </a:r>
            <a:br>
              <a:rPr lang="nl-NL" sz="2000" i="1" dirty="0" smtClean="0">
                <a:solidFill>
                  <a:schemeClr val="bg1"/>
                </a:solidFill>
              </a:rPr>
            </a:br>
            <a:r>
              <a:rPr lang="nl-NL" sz="2000" i="1" dirty="0">
                <a:solidFill>
                  <a:schemeClr val="bg1"/>
                </a:solidFill>
              </a:rPr>
              <a:t> </a:t>
            </a:r>
            <a:r>
              <a:rPr lang="nl-NL" sz="2000" i="1" dirty="0" smtClean="0">
                <a:solidFill>
                  <a:schemeClr val="bg1"/>
                </a:solidFill>
              </a:rPr>
              <a:t>       Uithuizen-Menkemaborg   </a:t>
            </a:r>
            <a:r>
              <a:rPr lang="nl-NL" sz="2000" dirty="0">
                <a:solidFill>
                  <a:schemeClr val="bg1"/>
                </a:solidFill>
              </a:rPr>
              <a:t/>
            </a:r>
            <a:br>
              <a:rPr lang="nl-NL" sz="2000" dirty="0">
                <a:solidFill>
                  <a:schemeClr val="bg1"/>
                </a:solidFill>
              </a:rPr>
            </a:br>
            <a:r>
              <a:rPr lang="nl-NL" sz="2000" dirty="0">
                <a:solidFill>
                  <a:schemeClr val="bg1"/>
                </a:solidFill>
              </a:rPr>
              <a:t/>
            </a:r>
            <a:br>
              <a:rPr lang="nl-NL" sz="2000" dirty="0">
                <a:solidFill>
                  <a:schemeClr val="bg1"/>
                </a:solidFill>
              </a:rPr>
            </a:br>
            <a:endParaRPr lang="nl-NL" sz="20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12</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1806608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3568" y="692696"/>
            <a:ext cx="7772400" cy="5112568"/>
          </a:xfrm>
        </p:spPr>
        <p:txBody>
          <a:bodyPr>
            <a:normAutofit/>
          </a:bodyPr>
          <a:lstStyle/>
          <a:p>
            <a:pPr algn="l"/>
            <a:r>
              <a:rPr lang="nl-NL" sz="2400" i="1" u="sng" dirty="0">
                <a:solidFill>
                  <a:schemeClr val="bg1"/>
                </a:solidFill>
              </a:rPr>
              <a:t>Conserverende restauratie </a:t>
            </a:r>
            <a:r>
              <a:rPr lang="nl-NL" sz="2400" i="1" u="sng" dirty="0" smtClean="0">
                <a:solidFill>
                  <a:schemeClr val="bg1"/>
                </a:solidFill>
              </a:rPr>
              <a:t>- materiaal </a:t>
            </a:r>
            <a:r>
              <a:rPr lang="nl-NL" sz="2400" i="1" u="sng" dirty="0">
                <a:solidFill>
                  <a:schemeClr val="bg1"/>
                </a:solidFill>
              </a:rPr>
              <a:t>één bouwperiode</a:t>
            </a:r>
            <a:r>
              <a:rPr lang="nl-NL" sz="2400" dirty="0">
                <a:solidFill>
                  <a:schemeClr val="bg1"/>
                </a:solidFill>
              </a:rPr>
              <a:t/>
            </a:r>
            <a:br>
              <a:rPr lang="nl-NL" sz="2400" dirty="0">
                <a:solidFill>
                  <a:schemeClr val="bg1"/>
                </a:solidFill>
              </a:rPr>
            </a:br>
            <a:r>
              <a:rPr lang="nl-NL" sz="2400" dirty="0">
                <a:solidFill>
                  <a:schemeClr val="bg1"/>
                </a:solidFill>
              </a:rPr>
              <a:t>Criterium: alle oude materiaal gaaf aanwezig inclusief de orgelkast uit één bouwperiode, als concept zeer overtuigend.</a:t>
            </a:r>
            <a:br>
              <a:rPr lang="nl-NL" sz="2400" dirty="0">
                <a:solidFill>
                  <a:schemeClr val="bg1"/>
                </a:solidFill>
              </a:rPr>
            </a:br>
            <a:r>
              <a:rPr lang="nl-NL" sz="2400" dirty="0">
                <a:solidFill>
                  <a:schemeClr val="bg1"/>
                </a:solidFill>
              </a:rPr>
              <a:t>Doel: technisch en conserverend herstel van de bestaande situatie.</a:t>
            </a:r>
            <a:br>
              <a:rPr lang="nl-NL" sz="2400" dirty="0">
                <a:solidFill>
                  <a:schemeClr val="bg1"/>
                </a:solidFill>
              </a:rPr>
            </a:br>
            <a:r>
              <a:rPr lang="nl-NL" sz="2400" i="1" dirty="0">
                <a:solidFill>
                  <a:schemeClr val="bg1"/>
                </a:solidFill>
              </a:rPr>
              <a:t>Vb.: Noorddijk, Ommelanderwijk, Baflo, Slochteren, Niekerk, Zuurdijk	</a:t>
            </a:r>
            <a:br>
              <a:rPr lang="nl-NL" sz="2400" i="1" dirty="0">
                <a:solidFill>
                  <a:schemeClr val="bg1"/>
                </a:solidFill>
              </a:rPr>
            </a:br>
            <a:endParaRPr lang="nl-NL" sz="2400" i="1"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13</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874449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404664"/>
            <a:ext cx="7772400" cy="5400601"/>
          </a:xfrm>
        </p:spPr>
        <p:txBody>
          <a:bodyPr>
            <a:normAutofit fontScale="90000"/>
          </a:bodyPr>
          <a:lstStyle/>
          <a:p>
            <a:pPr algn="l"/>
            <a:r>
              <a:rPr lang="nl-NL" sz="2400" i="1" dirty="0" smtClean="0">
                <a:solidFill>
                  <a:schemeClr val="bg1"/>
                </a:solidFill>
              </a:rPr>
              <a:t/>
            </a:r>
            <a:br>
              <a:rPr lang="nl-NL" sz="2400" i="1" dirty="0" smtClean="0">
                <a:solidFill>
                  <a:schemeClr val="bg1"/>
                </a:solidFill>
              </a:rPr>
            </a:br>
            <a:r>
              <a:rPr lang="nl-NL" sz="2400" i="1" dirty="0">
                <a:solidFill>
                  <a:schemeClr val="bg1"/>
                </a:solidFill>
              </a:rPr>
              <a:t/>
            </a:r>
            <a:br>
              <a:rPr lang="nl-NL" sz="2400" i="1" dirty="0">
                <a:solidFill>
                  <a:schemeClr val="bg1"/>
                </a:solidFill>
              </a:rPr>
            </a:br>
            <a:r>
              <a:rPr lang="nl-NL" sz="2400" i="1" dirty="0" smtClean="0">
                <a:solidFill>
                  <a:schemeClr val="bg1"/>
                </a:solidFill>
              </a:rPr>
              <a:t/>
            </a:r>
            <a:br>
              <a:rPr lang="nl-NL" sz="2400" i="1" dirty="0" smtClean="0">
                <a:solidFill>
                  <a:schemeClr val="bg1"/>
                </a:solidFill>
              </a:rPr>
            </a:br>
            <a:r>
              <a:rPr lang="nl-NL" sz="2400" i="1" dirty="0" smtClean="0">
                <a:solidFill>
                  <a:schemeClr val="bg1"/>
                </a:solidFill>
              </a:rPr>
              <a:t>INSTANDHOUDING en HEERSENDE MUZIKALE MODE  </a:t>
            </a:r>
            <a:br>
              <a:rPr lang="nl-NL" sz="2400" i="1" dirty="0" smtClean="0">
                <a:solidFill>
                  <a:schemeClr val="bg1"/>
                </a:solidFill>
              </a:rPr>
            </a:br>
            <a:r>
              <a:rPr lang="nl-NL" sz="2400" i="1" dirty="0" smtClean="0">
                <a:solidFill>
                  <a:schemeClr val="bg1"/>
                </a:solidFill>
              </a:rPr>
              <a:t/>
            </a:r>
            <a:br>
              <a:rPr lang="nl-NL" sz="2400" i="1" dirty="0" smtClean="0">
                <a:solidFill>
                  <a:schemeClr val="bg1"/>
                </a:solidFill>
              </a:rPr>
            </a:br>
            <a:r>
              <a:rPr lang="nl-NL" sz="2400" i="1" dirty="0" smtClean="0">
                <a:solidFill>
                  <a:schemeClr val="bg1"/>
                </a:solidFill>
              </a:rPr>
              <a:t>Instandhouding</a:t>
            </a:r>
            <a:r>
              <a:rPr lang="nl-NL" sz="2400" dirty="0" smtClean="0">
                <a:solidFill>
                  <a:schemeClr val="bg1"/>
                </a:solidFill>
              </a:rPr>
              <a:t/>
            </a:r>
            <a:br>
              <a:rPr lang="nl-NL" sz="2400" dirty="0" smtClean="0">
                <a:solidFill>
                  <a:schemeClr val="bg1"/>
                </a:solidFill>
              </a:rPr>
            </a:br>
            <a:r>
              <a:rPr lang="nl-NL" sz="2400" dirty="0">
                <a:solidFill>
                  <a:schemeClr val="bg1"/>
                </a:solidFill>
              </a:rPr>
              <a:t>Er moet worden gerestaureerd door technische noodzaak. Een eigenaar heeft recht op een goed functionerend instrument als er subsidiegelden beschikbaar </a:t>
            </a:r>
            <a:r>
              <a:rPr lang="nl-NL" sz="2400" dirty="0" smtClean="0">
                <a:solidFill>
                  <a:schemeClr val="bg1"/>
                </a:solidFill>
              </a:rPr>
              <a:t>zijn</a:t>
            </a:r>
            <a:br>
              <a:rPr lang="nl-NL" sz="2400" dirty="0" smtClean="0">
                <a:solidFill>
                  <a:schemeClr val="bg1"/>
                </a:solidFill>
              </a:rPr>
            </a:br>
            <a:r>
              <a:rPr lang="nl-NL" sz="2400" dirty="0">
                <a:solidFill>
                  <a:schemeClr val="bg1"/>
                </a:solidFill>
              </a:rPr>
              <a:t/>
            </a:r>
            <a:br>
              <a:rPr lang="nl-NL" sz="2400" dirty="0">
                <a:solidFill>
                  <a:schemeClr val="bg1"/>
                </a:solidFill>
              </a:rPr>
            </a:br>
            <a:r>
              <a:rPr lang="nl-NL" sz="2400" i="1" dirty="0" smtClean="0">
                <a:solidFill>
                  <a:schemeClr val="bg1"/>
                </a:solidFill>
              </a:rPr>
              <a:t>Heersende muzikale mode</a:t>
            </a:r>
            <a:r>
              <a:rPr lang="nl-NL" sz="2400" dirty="0">
                <a:solidFill>
                  <a:schemeClr val="bg1"/>
                </a:solidFill>
              </a:rPr>
              <a:t/>
            </a:r>
            <a:br>
              <a:rPr lang="nl-NL" sz="2400" dirty="0">
                <a:solidFill>
                  <a:schemeClr val="bg1"/>
                </a:solidFill>
              </a:rPr>
            </a:br>
            <a:r>
              <a:rPr lang="nl-NL" sz="2400" dirty="0">
                <a:solidFill>
                  <a:schemeClr val="bg1"/>
                </a:solidFill>
              </a:rPr>
              <a:t>a</a:t>
            </a:r>
            <a:r>
              <a:rPr lang="nl-NL" sz="2400" dirty="0" smtClean="0">
                <a:solidFill>
                  <a:schemeClr val="bg1"/>
                </a:solidFill>
              </a:rPr>
              <a:t>.   Denk niet </a:t>
            </a:r>
            <a:r>
              <a:rPr lang="nl-NL" sz="2400" dirty="0">
                <a:solidFill>
                  <a:schemeClr val="bg1"/>
                </a:solidFill>
              </a:rPr>
              <a:t>te snel in patronen en concepten </a:t>
            </a:r>
            <a:r>
              <a:rPr lang="nl-NL" sz="2400" dirty="0" smtClean="0">
                <a:solidFill>
                  <a:schemeClr val="bg1"/>
                </a:solidFill>
              </a:rPr>
              <a:t/>
            </a:r>
            <a:br>
              <a:rPr lang="nl-NL" sz="2400" dirty="0" smtClean="0">
                <a:solidFill>
                  <a:schemeClr val="bg1"/>
                </a:solidFill>
              </a:rPr>
            </a:br>
            <a:r>
              <a:rPr lang="nl-NL" sz="2400" dirty="0" smtClean="0">
                <a:solidFill>
                  <a:schemeClr val="bg1"/>
                </a:solidFill>
              </a:rPr>
              <a:t>b.   Probeer onbevooroordeeld te genieten van oude klank en </a:t>
            </a:r>
            <a:br>
              <a:rPr lang="nl-NL" sz="2400" dirty="0" smtClean="0">
                <a:solidFill>
                  <a:schemeClr val="bg1"/>
                </a:solidFill>
              </a:rPr>
            </a:br>
            <a:r>
              <a:rPr lang="nl-NL" sz="2400" dirty="0">
                <a:solidFill>
                  <a:schemeClr val="bg1"/>
                </a:solidFill>
              </a:rPr>
              <a:t> </a:t>
            </a:r>
            <a:r>
              <a:rPr lang="nl-NL" sz="2400" dirty="0" smtClean="0">
                <a:solidFill>
                  <a:schemeClr val="bg1"/>
                </a:solidFill>
              </a:rPr>
              <a:t>     laat een orgel een toverdoos zijn van klankschoonheid</a:t>
            </a:r>
            <a:br>
              <a:rPr lang="nl-NL" sz="2400" dirty="0" smtClean="0">
                <a:solidFill>
                  <a:schemeClr val="bg1"/>
                </a:solidFill>
              </a:rPr>
            </a:br>
            <a:r>
              <a:rPr lang="nl-NL" sz="2400" dirty="0" smtClean="0">
                <a:solidFill>
                  <a:schemeClr val="bg1"/>
                </a:solidFill>
              </a:rPr>
              <a:t>c.   Ontwikkel een gevoel voor breekbare materie</a:t>
            </a:r>
            <a:br>
              <a:rPr lang="nl-NL" sz="2400" dirty="0" smtClean="0">
                <a:solidFill>
                  <a:schemeClr val="bg1"/>
                </a:solidFill>
              </a:rPr>
            </a:br>
            <a:r>
              <a:rPr lang="nl-NL" sz="2400" dirty="0" smtClean="0">
                <a:solidFill>
                  <a:schemeClr val="bg1"/>
                </a:solidFill>
              </a:rPr>
              <a:t>d.   (Deel)kennis over bepaalde concepten leidt er te gauw </a:t>
            </a:r>
            <a:br>
              <a:rPr lang="nl-NL" sz="2400" dirty="0" smtClean="0">
                <a:solidFill>
                  <a:schemeClr val="bg1"/>
                </a:solidFill>
              </a:rPr>
            </a:br>
            <a:r>
              <a:rPr lang="nl-NL" sz="2400" dirty="0" smtClean="0">
                <a:solidFill>
                  <a:schemeClr val="bg1"/>
                </a:solidFill>
              </a:rPr>
              <a:t>      toe dat orgels te willekeurig worden aangepast aan de </a:t>
            </a:r>
            <a:br>
              <a:rPr lang="nl-NL" sz="2400" dirty="0" smtClean="0">
                <a:solidFill>
                  <a:schemeClr val="bg1"/>
                </a:solidFill>
              </a:rPr>
            </a:br>
            <a:r>
              <a:rPr lang="nl-NL" sz="2400" dirty="0">
                <a:solidFill>
                  <a:schemeClr val="bg1"/>
                </a:solidFill>
              </a:rPr>
              <a:t> </a:t>
            </a:r>
            <a:r>
              <a:rPr lang="nl-NL" sz="2400" dirty="0" smtClean="0">
                <a:solidFill>
                  <a:schemeClr val="bg1"/>
                </a:solidFill>
              </a:rPr>
              <a:t>     heersende mode, bv. 19</a:t>
            </a:r>
            <a:r>
              <a:rPr lang="nl-NL" sz="2400" baseline="30000" dirty="0" smtClean="0">
                <a:solidFill>
                  <a:schemeClr val="bg1"/>
                </a:solidFill>
              </a:rPr>
              <a:t>de</a:t>
            </a:r>
            <a:r>
              <a:rPr lang="nl-NL" sz="2400" dirty="0" smtClean="0">
                <a:solidFill>
                  <a:schemeClr val="bg1"/>
                </a:solidFill>
              </a:rPr>
              <a:t> eeuw in 17</a:t>
            </a:r>
            <a:r>
              <a:rPr lang="nl-NL" sz="2400" baseline="30000" dirty="0" smtClean="0">
                <a:solidFill>
                  <a:schemeClr val="bg1"/>
                </a:solidFill>
              </a:rPr>
              <a:t>de</a:t>
            </a:r>
            <a:r>
              <a:rPr lang="nl-NL" sz="2400" dirty="0" smtClean="0">
                <a:solidFill>
                  <a:schemeClr val="bg1"/>
                </a:solidFill>
              </a:rPr>
              <a:t> eeuw of omgekeerd  </a:t>
            </a:r>
            <a:br>
              <a:rPr lang="nl-NL" sz="2400" dirty="0" smtClean="0">
                <a:solidFill>
                  <a:schemeClr val="bg1"/>
                </a:solidFill>
              </a:rPr>
            </a:br>
            <a:r>
              <a:rPr lang="nl-NL" sz="2400" dirty="0">
                <a:solidFill>
                  <a:schemeClr val="bg1"/>
                </a:solidFill>
              </a:rPr>
              <a:t/>
            </a:r>
            <a:br>
              <a:rPr lang="nl-NL" sz="2400" dirty="0">
                <a:solidFill>
                  <a:schemeClr val="bg1"/>
                </a:solidFill>
              </a:rPr>
            </a:br>
            <a:r>
              <a:rPr lang="nl-NL" sz="2400" dirty="0" smtClean="0">
                <a:solidFill>
                  <a:schemeClr val="bg1"/>
                </a:solidFill>
              </a:rPr>
              <a:t/>
            </a:r>
            <a:br>
              <a:rPr lang="nl-NL" sz="2400" dirty="0" smtClean="0">
                <a:solidFill>
                  <a:schemeClr val="bg1"/>
                </a:solidFill>
              </a:rPr>
            </a:br>
            <a:endParaRPr lang="nl-NL" sz="24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3</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3265889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3568" y="548680"/>
            <a:ext cx="7772400" cy="5400600"/>
          </a:xfrm>
        </p:spPr>
        <p:txBody>
          <a:bodyPr>
            <a:noAutofit/>
          </a:bodyPr>
          <a:lstStyle/>
          <a:p>
            <a:pPr algn="l"/>
            <a:r>
              <a:rPr lang="nl-NL" sz="2000" i="1" dirty="0" smtClean="0">
                <a:solidFill>
                  <a:schemeClr val="bg1"/>
                </a:solidFill>
              </a:rPr>
              <a:t/>
            </a:r>
            <a:br>
              <a:rPr lang="nl-NL" sz="2000" i="1" dirty="0" smtClean="0">
                <a:solidFill>
                  <a:schemeClr val="bg1"/>
                </a:solidFill>
              </a:rPr>
            </a:br>
            <a:r>
              <a:rPr lang="nl-NL" sz="2000" i="1" dirty="0" smtClean="0">
                <a:solidFill>
                  <a:schemeClr val="bg1"/>
                </a:solidFill>
              </a:rPr>
              <a:t>BEGRIPSOMSCHRIJVING</a:t>
            </a:r>
            <a:br>
              <a:rPr lang="nl-NL" sz="2000" i="1" dirty="0" smtClean="0">
                <a:solidFill>
                  <a:schemeClr val="bg1"/>
                </a:solidFill>
              </a:rPr>
            </a:br>
            <a:r>
              <a:rPr lang="nl-NL" sz="2000" i="1" dirty="0" smtClean="0">
                <a:solidFill>
                  <a:schemeClr val="bg1"/>
                </a:solidFill>
              </a:rPr>
              <a:t/>
            </a:r>
            <a:br>
              <a:rPr lang="nl-NL" sz="2000" i="1" dirty="0" smtClean="0">
                <a:solidFill>
                  <a:schemeClr val="bg1"/>
                </a:solidFill>
              </a:rPr>
            </a:br>
            <a:r>
              <a:rPr lang="nl-NL" sz="1800" i="1" dirty="0" smtClean="0">
                <a:solidFill>
                  <a:schemeClr val="bg1"/>
                </a:solidFill>
              </a:rPr>
              <a:t>RESTAUREREN</a:t>
            </a:r>
            <a:r>
              <a:rPr lang="nl-NL" sz="1800" i="1" dirty="0">
                <a:solidFill>
                  <a:schemeClr val="bg1"/>
                </a:solidFill>
              </a:rPr>
              <a:t/>
            </a:r>
            <a:br>
              <a:rPr lang="nl-NL" sz="1800" i="1" dirty="0">
                <a:solidFill>
                  <a:schemeClr val="bg1"/>
                </a:solidFill>
              </a:rPr>
            </a:br>
            <a:r>
              <a:rPr lang="nl-NL" sz="1800" dirty="0">
                <a:solidFill>
                  <a:schemeClr val="bg1"/>
                </a:solidFill>
              </a:rPr>
              <a:t>1</a:t>
            </a:r>
            <a:r>
              <a:rPr lang="nl-NL" sz="1800" dirty="0" smtClean="0">
                <a:solidFill>
                  <a:schemeClr val="bg1"/>
                </a:solidFill>
              </a:rPr>
              <a:t>.  (</a:t>
            </a:r>
            <a:r>
              <a:rPr lang="nl-NL" sz="1800" dirty="0">
                <a:solidFill>
                  <a:schemeClr val="bg1"/>
                </a:solidFill>
              </a:rPr>
              <a:t>Beschadigde bouw- of kunstwerken) in vroegere toestand herstellen</a:t>
            </a:r>
            <a:r>
              <a:rPr lang="nl-NL" sz="1800" i="1" dirty="0">
                <a:solidFill>
                  <a:schemeClr val="bg1"/>
                </a:solidFill>
              </a:rPr>
              <a:t/>
            </a:r>
            <a:br>
              <a:rPr lang="nl-NL" sz="1800" i="1" dirty="0">
                <a:solidFill>
                  <a:schemeClr val="bg1"/>
                </a:solidFill>
              </a:rPr>
            </a:br>
            <a:r>
              <a:rPr lang="nl-NL" sz="1800" i="1" dirty="0" smtClean="0">
                <a:solidFill>
                  <a:schemeClr val="bg1"/>
                </a:solidFill>
              </a:rPr>
              <a:t/>
            </a:r>
            <a:br>
              <a:rPr lang="nl-NL" sz="1800" i="1" dirty="0" smtClean="0">
                <a:solidFill>
                  <a:schemeClr val="bg1"/>
                </a:solidFill>
              </a:rPr>
            </a:br>
            <a:r>
              <a:rPr lang="nl-NL" sz="1800" i="1" dirty="0" smtClean="0">
                <a:solidFill>
                  <a:schemeClr val="bg1"/>
                </a:solidFill>
              </a:rPr>
              <a:t>RECONSTRUEREN</a:t>
            </a:r>
            <a:r>
              <a:rPr lang="nl-NL" sz="1800" i="1" dirty="0">
                <a:solidFill>
                  <a:schemeClr val="bg1"/>
                </a:solidFill>
              </a:rPr>
              <a:t/>
            </a:r>
            <a:br>
              <a:rPr lang="nl-NL" sz="1800" i="1" dirty="0">
                <a:solidFill>
                  <a:schemeClr val="bg1"/>
                </a:solidFill>
              </a:rPr>
            </a:br>
            <a:r>
              <a:rPr lang="nl-NL" sz="1800" dirty="0">
                <a:solidFill>
                  <a:schemeClr val="bg1"/>
                </a:solidFill>
              </a:rPr>
              <a:t>1</a:t>
            </a:r>
            <a:r>
              <a:rPr lang="nl-NL" sz="1800" dirty="0" smtClean="0">
                <a:solidFill>
                  <a:schemeClr val="bg1"/>
                </a:solidFill>
              </a:rPr>
              <a:t>.  Herstellen </a:t>
            </a:r>
            <a:r>
              <a:rPr lang="nl-NL" sz="1800" dirty="0">
                <a:solidFill>
                  <a:schemeClr val="bg1"/>
                </a:solidFill>
              </a:rPr>
              <a:t>in de oorspronkelijke gedaante </a:t>
            </a:r>
            <a:br>
              <a:rPr lang="nl-NL" sz="1800" dirty="0">
                <a:solidFill>
                  <a:schemeClr val="bg1"/>
                </a:solidFill>
              </a:rPr>
            </a:br>
            <a:r>
              <a:rPr lang="nl-NL" sz="1800" dirty="0">
                <a:solidFill>
                  <a:schemeClr val="bg1"/>
                </a:solidFill>
              </a:rPr>
              <a:t>2</a:t>
            </a:r>
            <a:r>
              <a:rPr lang="nl-NL" sz="1800" dirty="0" smtClean="0">
                <a:solidFill>
                  <a:schemeClr val="bg1"/>
                </a:solidFill>
              </a:rPr>
              <a:t>.  (</a:t>
            </a:r>
            <a:r>
              <a:rPr lang="nl-NL" sz="1800" dirty="0">
                <a:solidFill>
                  <a:schemeClr val="bg1"/>
                </a:solidFill>
              </a:rPr>
              <a:t>Handelingen, voorvallen enz. uit het verleden) in gedachten of in </a:t>
            </a:r>
            <a:r>
              <a:rPr lang="nl-NL" sz="1800" dirty="0" smtClean="0">
                <a:solidFill>
                  <a:schemeClr val="bg1"/>
                </a:solidFill>
              </a:rPr>
              <a:t/>
            </a:r>
            <a:br>
              <a:rPr lang="nl-NL" sz="1800" dirty="0" smtClean="0">
                <a:solidFill>
                  <a:schemeClr val="bg1"/>
                </a:solidFill>
              </a:rPr>
            </a:br>
            <a:r>
              <a:rPr lang="nl-NL" sz="1800" dirty="0">
                <a:solidFill>
                  <a:schemeClr val="bg1"/>
                </a:solidFill>
              </a:rPr>
              <a:t> </a:t>
            </a:r>
            <a:r>
              <a:rPr lang="nl-NL" sz="1800" dirty="0" smtClean="0">
                <a:solidFill>
                  <a:schemeClr val="bg1"/>
                </a:solidFill>
              </a:rPr>
              <a:t>    beeld weer </a:t>
            </a:r>
            <a:r>
              <a:rPr lang="nl-NL" sz="1800" dirty="0">
                <a:solidFill>
                  <a:schemeClr val="bg1"/>
                </a:solidFill>
              </a:rPr>
              <a:t>oproepen en zich als het ware opnieuw laten afspelen</a:t>
            </a:r>
            <a:br>
              <a:rPr lang="nl-NL" sz="1800" dirty="0">
                <a:solidFill>
                  <a:schemeClr val="bg1"/>
                </a:solidFill>
              </a:rPr>
            </a:br>
            <a:r>
              <a:rPr lang="nl-NL" sz="1800" i="1" dirty="0">
                <a:solidFill>
                  <a:schemeClr val="bg1"/>
                </a:solidFill>
              </a:rPr>
              <a:t/>
            </a:r>
            <a:br>
              <a:rPr lang="nl-NL" sz="1800" i="1" dirty="0">
                <a:solidFill>
                  <a:schemeClr val="bg1"/>
                </a:solidFill>
              </a:rPr>
            </a:br>
            <a:r>
              <a:rPr lang="nl-NL" sz="1800" i="1" dirty="0">
                <a:solidFill>
                  <a:schemeClr val="bg1"/>
                </a:solidFill>
              </a:rPr>
              <a:t>CONSOLIDEREN</a:t>
            </a:r>
            <a:br>
              <a:rPr lang="nl-NL" sz="1800" i="1" dirty="0">
                <a:solidFill>
                  <a:schemeClr val="bg1"/>
                </a:solidFill>
              </a:rPr>
            </a:br>
            <a:r>
              <a:rPr lang="nl-NL" sz="1800" dirty="0" smtClean="0">
                <a:solidFill>
                  <a:schemeClr val="bg1"/>
                </a:solidFill>
              </a:rPr>
              <a:t>1.  Bestendigen</a:t>
            </a:r>
            <a:r>
              <a:rPr lang="nl-NL" sz="1800" dirty="0">
                <a:solidFill>
                  <a:schemeClr val="bg1"/>
                </a:solidFill>
              </a:rPr>
              <a:t/>
            </a:r>
            <a:br>
              <a:rPr lang="nl-NL" sz="1800" dirty="0">
                <a:solidFill>
                  <a:schemeClr val="bg1"/>
                </a:solidFill>
              </a:rPr>
            </a:br>
            <a:r>
              <a:rPr lang="nl-NL" sz="1800" dirty="0" smtClean="0">
                <a:solidFill>
                  <a:schemeClr val="bg1"/>
                </a:solidFill>
              </a:rPr>
              <a:t>2.  Bestaande </a:t>
            </a:r>
            <a:r>
              <a:rPr lang="nl-NL" sz="1800" dirty="0">
                <a:solidFill>
                  <a:schemeClr val="bg1"/>
                </a:solidFill>
              </a:rPr>
              <a:t>situatie in vaste vorm omzetten</a:t>
            </a:r>
            <a:br>
              <a:rPr lang="nl-NL" sz="1800" dirty="0">
                <a:solidFill>
                  <a:schemeClr val="bg1"/>
                </a:solidFill>
              </a:rPr>
            </a:br>
            <a:r>
              <a:rPr lang="nl-NL" sz="1800" i="1" dirty="0">
                <a:solidFill>
                  <a:schemeClr val="bg1"/>
                </a:solidFill>
              </a:rPr>
              <a:t/>
            </a:r>
            <a:br>
              <a:rPr lang="nl-NL" sz="1800" i="1" dirty="0">
                <a:solidFill>
                  <a:schemeClr val="bg1"/>
                </a:solidFill>
              </a:rPr>
            </a:br>
            <a:r>
              <a:rPr lang="nl-NL" sz="1800" i="1" dirty="0" smtClean="0">
                <a:solidFill>
                  <a:schemeClr val="bg1"/>
                </a:solidFill>
              </a:rPr>
              <a:t>CONSERVEREN</a:t>
            </a:r>
            <a:r>
              <a:rPr lang="nl-NL" sz="1800" i="1" dirty="0">
                <a:solidFill>
                  <a:schemeClr val="bg1"/>
                </a:solidFill>
              </a:rPr>
              <a:t/>
            </a:r>
            <a:br>
              <a:rPr lang="nl-NL" sz="1800" i="1" dirty="0">
                <a:solidFill>
                  <a:schemeClr val="bg1"/>
                </a:solidFill>
              </a:rPr>
            </a:br>
            <a:r>
              <a:rPr lang="nl-NL" sz="1800" dirty="0" smtClean="0">
                <a:solidFill>
                  <a:schemeClr val="bg1"/>
                </a:solidFill>
              </a:rPr>
              <a:t>1.  Voor </a:t>
            </a:r>
            <a:r>
              <a:rPr lang="nl-NL" sz="1800" dirty="0">
                <a:solidFill>
                  <a:schemeClr val="bg1"/>
                </a:solidFill>
              </a:rPr>
              <a:t>bederf bewaren/verduurzamen</a:t>
            </a:r>
            <a:br>
              <a:rPr lang="nl-NL" sz="1800" dirty="0">
                <a:solidFill>
                  <a:schemeClr val="bg1"/>
                </a:solidFill>
              </a:rPr>
            </a:br>
            <a:r>
              <a:rPr lang="nl-NL" sz="1800" dirty="0" smtClean="0">
                <a:solidFill>
                  <a:schemeClr val="bg1"/>
                </a:solidFill>
              </a:rPr>
              <a:t>2.  In </a:t>
            </a:r>
            <a:r>
              <a:rPr lang="nl-NL" sz="1800" dirty="0">
                <a:solidFill>
                  <a:schemeClr val="bg1"/>
                </a:solidFill>
              </a:rPr>
              <a:t>stand houden, in goede conditie houden</a:t>
            </a:r>
            <a:br>
              <a:rPr lang="nl-NL" sz="1800" dirty="0">
                <a:solidFill>
                  <a:schemeClr val="bg1"/>
                </a:solidFill>
              </a:rPr>
            </a:br>
            <a:r>
              <a:rPr lang="nl-NL" sz="1800" dirty="0" smtClean="0">
                <a:solidFill>
                  <a:schemeClr val="bg1"/>
                </a:solidFill>
              </a:rPr>
              <a:t>3.  Goed </a:t>
            </a:r>
            <a:r>
              <a:rPr lang="nl-NL" sz="1800" dirty="0">
                <a:solidFill>
                  <a:schemeClr val="bg1"/>
                </a:solidFill>
              </a:rPr>
              <a:t>geconserveerd zijn: er ondanks gevorderde leeftijd nog fris en </a:t>
            </a:r>
            <a:r>
              <a:rPr lang="nl-NL" sz="1800" dirty="0" smtClean="0">
                <a:solidFill>
                  <a:schemeClr val="bg1"/>
                </a:solidFill>
              </a:rPr>
              <a:t/>
            </a:r>
            <a:br>
              <a:rPr lang="nl-NL" sz="1800" dirty="0" smtClean="0">
                <a:solidFill>
                  <a:schemeClr val="bg1"/>
                </a:solidFill>
              </a:rPr>
            </a:br>
            <a:r>
              <a:rPr lang="nl-NL" sz="1800" dirty="0">
                <a:solidFill>
                  <a:schemeClr val="bg1"/>
                </a:solidFill>
              </a:rPr>
              <a:t> </a:t>
            </a:r>
            <a:r>
              <a:rPr lang="nl-NL" sz="1800" dirty="0" smtClean="0">
                <a:solidFill>
                  <a:schemeClr val="bg1"/>
                </a:solidFill>
              </a:rPr>
              <a:t>    welvarend uitzien</a:t>
            </a:r>
            <a:r>
              <a:rPr lang="nl-NL" sz="1800" dirty="0">
                <a:solidFill>
                  <a:schemeClr val="bg1"/>
                </a:solidFill>
              </a:rPr>
              <a:t/>
            </a:r>
            <a:br>
              <a:rPr lang="nl-NL" sz="1800" dirty="0">
                <a:solidFill>
                  <a:schemeClr val="bg1"/>
                </a:solidFill>
              </a:rPr>
            </a:br>
            <a:endParaRPr lang="nl-NL" sz="18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4</a:t>
            </a:r>
          </a:p>
          <a:p>
            <a:endParaRPr lang="nl-NL" sz="1200" dirty="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3968535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476671"/>
            <a:ext cx="7772400" cy="5112569"/>
          </a:xfrm>
        </p:spPr>
        <p:txBody>
          <a:bodyPr>
            <a:normAutofit fontScale="90000"/>
          </a:bodyPr>
          <a:lstStyle/>
          <a:p>
            <a:pPr algn="l"/>
            <a:r>
              <a:rPr lang="nl-NL" sz="2800" dirty="0" smtClean="0">
                <a:solidFill>
                  <a:schemeClr val="bg1"/>
                </a:solidFill>
              </a:rPr>
              <a:t/>
            </a:r>
            <a:br>
              <a:rPr lang="nl-NL" sz="2800" dirty="0" smtClean="0">
                <a:solidFill>
                  <a:schemeClr val="bg1"/>
                </a:solidFill>
              </a:rPr>
            </a:br>
            <a:r>
              <a:rPr lang="nl-NL" sz="2800" dirty="0">
                <a:solidFill>
                  <a:schemeClr val="bg1"/>
                </a:solidFill>
              </a:rPr>
              <a:t/>
            </a:r>
            <a:br>
              <a:rPr lang="nl-NL" sz="2800" dirty="0">
                <a:solidFill>
                  <a:schemeClr val="bg1"/>
                </a:solidFill>
              </a:rPr>
            </a:br>
            <a:r>
              <a:rPr lang="nl-NL" sz="2800" dirty="0" smtClean="0">
                <a:solidFill>
                  <a:schemeClr val="bg1"/>
                </a:solidFill>
              </a:rPr>
              <a:t/>
            </a:r>
            <a:br>
              <a:rPr lang="nl-NL" sz="2800" dirty="0" smtClean="0">
                <a:solidFill>
                  <a:schemeClr val="bg1"/>
                </a:solidFill>
              </a:rPr>
            </a:br>
            <a:r>
              <a:rPr lang="nl-NL" sz="2700" i="1" dirty="0">
                <a:solidFill>
                  <a:schemeClr val="bg1"/>
                </a:solidFill>
              </a:rPr>
              <a:t>RESTAUREREN in de 21</a:t>
            </a:r>
            <a:r>
              <a:rPr lang="nl-NL" sz="2700" i="1" baseline="30000" dirty="0">
                <a:solidFill>
                  <a:schemeClr val="bg1"/>
                </a:solidFill>
              </a:rPr>
              <a:t>e</a:t>
            </a:r>
            <a:r>
              <a:rPr lang="nl-NL" sz="2700" i="1" dirty="0">
                <a:solidFill>
                  <a:schemeClr val="bg1"/>
                </a:solidFill>
              </a:rPr>
              <a:t> </a:t>
            </a:r>
            <a:r>
              <a:rPr lang="nl-NL" sz="2700" i="1" dirty="0" smtClean="0">
                <a:solidFill>
                  <a:schemeClr val="bg1"/>
                </a:solidFill>
              </a:rPr>
              <a:t>EEUW</a:t>
            </a:r>
            <a:r>
              <a:rPr lang="nl-NL" sz="2800" i="1" dirty="0" smtClean="0">
                <a:solidFill>
                  <a:schemeClr val="bg1"/>
                </a:solidFill>
              </a:rPr>
              <a:t/>
            </a:r>
            <a:br>
              <a:rPr lang="nl-NL" sz="2800" i="1" dirty="0" smtClean="0">
                <a:solidFill>
                  <a:schemeClr val="bg1"/>
                </a:solidFill>
              </a:rPr>
            </a:br>
            <a:r>
              <a:rPr lang="nl-NL" sz="2800" dirty="0">
                <a:solidFill>
                  <a:schemeClr val="bg1"/>
                </a:solidFill>
              </a:rPr>
              <a:t/>
            </a:r>
            <a:br>
              <a:rPr lang="nl-NL" sz="2800" dirty="0">
                <a:solidFill>
                  <a:schemeClr val="bg1"/>
                </a:solidFill>
              </a:rPr>
            </a:br>
            <a:r>
              <a:rPr lang="nl-NL" sz="2700" dirty="0" smtClean="0">
                <a:solidFill>
                  <a:schemeClr val="bg1"/>
                </a:solidFill>
              </a:rPr>
              <a:t>a.   Behouden gaat voor vernieuwen</a:t>
            </a:r>
            <a:r>
              <a:rPr lang="nl-NL" sz="2700" dirty="0">
                <a:solidFill>
                  <a:schemeClr val="bg1"/>
                </a:solidFill>
              </a:rPr>
              <a:t/>
            </a:r>
            <a:br>
              <a:rPr lang="nl-NL" sz="2700" dirty="0">
                <a:solidFill>
                  <a:schemeClr val="bg1"/>
                </a:solidFill>
              </a:rPr>
            </a:br>
            <a:r>
              <a:rPr lang="nl-NL" sz="2700" dirty="0" smtClean="0">
                <a:solidFill>
                  <a:schemeClr val="bg1"/>
                </a:solidFill>
              </a:rPr>
              <a:t>b.   Restaureren gaat voor reconstrueren</a:t>
            </a:r>
            <a:r>
              <a:rPr lang="nl-NL" sz="2700" dirty="0">
                <a:solidFill>
                  <a:schemeClr val="bg1"/>
                </a:solidFill>
              </a:rPr>
              <a:t/>
            </a:r>
            <a:br>
              <a:rPr lang="nl-NL" sz="2700" dirty="0">
                <a:solidFill>
                  <a:schemeClr val="bg1"/>
                </a:solidFill>
              </a:rPr>
            </a:br>
            <a:r>
              <a:rPr lang="nl-NL" sz="2700" dirty="0" smtClean="0">
                <a:solidFill>
                  <a:schemeClr val="bg1"/>
                </a:solidFill>
              </a:rPr>
              <a:t>c.   Conserveren gaat voor restaureren</a:t>
            </a:r>
            <a:br>
              <a:rPr lang="nl-NL" sz="2700" dirty="0" smtClean="0">
                <a:solidFill>
                  <a:schemeClr val="bg1"/>
                </a:solidFill>
              </a:rPr>
            </a:br>
            <a:r>
              <a:rPr lang="nl-NL" sz="2700" dirty="0" smtClean="0">
                <a:solidFill>
                  <a:schemeClr val="bg1"/>
                </a:solidFill>
              </a:rPr>
              <a:t>d.   Akoestiek </a:t>
            </a:r>
            <a:r>
              <a:rPr lang="nl-NL" sz="2700" dirty="0">
                <a:solidFill>
                  <a:schemeClr val="bg1"/>
                </a:solidFill>
              </a:rPr>
              <a:t>en orgelklank hangen per </a:t>
            </a:r>
            <a:r>
              <a:rPr lang="nl-NL" sz="2700" dirty="0" smtClean="0">
                <a:solidFill>
                  <a:schemeClr val="bg1"/>
                </a:solidFill>
              </a:rPr>
              <a:t> definitie </a:t>
            </a:r>
            <a:br>
              <a:rPr lang="nl-NL" sz="2700" dirty="0" smtClean="0">
                <a:solidFill>
                  <a:schemeClr val="bg1"/>
                </a:solidFill>
              </a:rPr>
            </a:br>
            <a:r>
              <a:rPr lang="nl-NL" sz="2700" dirty="0" smtClean="0">
                <a:solidFill>
                  <a:schemeClr val="bg1"/>
                </a:solidFill>
              </a:rPr>
              <a:t>      onlosmakelijk </a:t>
            </a:r>
            <a:r>
              <a:rPr lang="nl-NL" sz="2700" dirty="0">
                <a:solidFill>
                  <a:schemeClr val="bg1"/>
                </a:solidFill>
              </a:rPr>
              <a:t>met elkaar </a:t>
            </a:r>
            <a:r>
              <a:rPr lang="nl-NL" sz="2700" dirty="0" smtClean="0">
                <a:solidFill>
                  <a:schemeClr val="bg1"/>
                </a:solidFill>
              </a:rPr>
              <a:t>samen </a:t>
            </a:r>
            <a:br>
              <a:rPr lang="nl-NL" sz="2700" dirty="0" smtClean="0">
                <a:solidFill>
                  <a:schemeClr val="bg1"/>
                </a:solidFill>
              </a:rPr>
            </a:br>
            <a:r>
              <a:rPr lang="nl-NL" sz="2700" dirty="0" smtClean="0">
                <a:solidFill>
                  <a:schemeClr val="bg1"/>
                </a:solidFill>
              </a:rPr>
              <a:t>e.   Een vanuit slechts academische argumentatie </a:t>
            </a:r>
            <a:br>
              <a:rPr lang="nl-NL" sz="2700" dirty="0" smtClean="0">
                <a:solidFill>
                  <a:schemeClr val="bg1"/>
                </a:solidFill>
              </a:rPr>
            </a:br>
            <a:r>
              <a:rPr lang="nl-NL" sz="2700" dirty="0">
                <a:solidFill>
                  <a:schemeClr val="bg1"/>
                </a:solidFill>
              </a:rPr>
              <a:t> </a:t>
            </a:r>
            <a:r>
              <a:rPr lang="nl-NL" sz="2700" dirty="0" smtClean="0">
                <a:solidFill>
                  <a:schemeClr val="bg1"/>
                </a:solidFill>
              </a:rPr>
              <a:t>     geconserveerd orgel zal als object van kunstambacht </a:t>
            </a:r>
            <a:br>
              <a:rPr lang="nl-NL" sz="2700" dirty="0" smtClean="0">
                <a:solidFill>
                  <a:schemeClr val="bg1"/>
                </a:solidFill>
              </a:rPr>
            </a:br>
            <a:r>
              <a:rPr lang="nl-NL" sz="2700" dirty="0">
                <a:solidFill>
                  <a:schemeClr val="bg1"/>
                </a:solidFill>
              </a:rPr>
              <a:t> </a:t>
            </a:r>
            <a:r>
              <a:rPr lang="nl-NL" sz="2700" dirty="0" smtClean="0">
                <a:solidFill>
                  <a:schemeClr val="bg1"/>
                </a:solidFill>
              </a:rPr>
              <a:t>     nooit volledig kunnen overtuigen</a:t>
            </a:r>
            <a:br>
              <a:rPr lang="nl-NL" sz="2700" dirty="0" smtClean="0">
                <a:solidFill>
                  <a:schemeClr val="bg1"/>
                </a:solidFill>
              </a:rPr>
            </a:br>
            <a:r>
              <a:rPr lang="nl-NL" sz="2700" dirty="0" smtClean="0">
                <a:solidFill>
                  <a:schemeClr val="bg1"/>
                </a:solidFill>
              </a:rPr>
              <a:t>f .   Indien </a:t>
            </a:r>
            <a:r>
              <a:rPr lang="nl-NL" sz="2700" dirty="0">
                <a:solidFill>
                  <a:schemeClr val="bg1"/>
                </a:solidFill>
              </a:rPr>
              <a:t>authenticiteit nog slechts aanwezig is in details </a:t>
            </a:r>
            <a:br>
              <a:rPr lang="nl-NL" sz="2700" dirty="0">
                <a:solidFill>
                  <a:schemeClr val="bg1"/>
                </a:solidFill>
              </a:rPr>
            </a:br>
            <a:r>
              <a:rPr lang="nl-NL" sz="2700" dirty="0">
                <a:solidFill>
                  <a:schemeClr val="bg1"/>
                </a:solidFill>
              </a:rPr>
              <a:t>      omdat ooit het streven naar een nieuw concept is </a:t>
            </a:r>
            <a:r>
              <a:rPr lang="nl-NL" sz="2700" dirty="0" smtClean="0">
                <a:solidFill>
                  <a:schemeClr val="bg1"/>
                </a:solidFill>
              </a:rPr>
              <a:t/>
            </a:r>
            <a:br>
              <a:rPr lang="nl-NL" sz="2700" dirty="0" smtClean="0">
                <a:solidFill>
                  <a:schemeClr val="bg1"/>
                </a:solidFill>
              </a:rPr>
            </a:br>
            <a:r>
              <a:rPr lang="nl-NL" sz="2700" dirty="0">
                <a:solidFill>
                  <a:schemeClr val="bg1"/>
                </a:solidFill>
              </a:rPr>
              <a:t> </a:t>
            </a:r>
            <a:r>
              <a:rPr lang="nl-NL" sz="2700" dirty="0" smtClean="0">
                <a:solidFill>
                  <a:schemeClr val="bg1"/>
                </a:solidFill>
              </a:rPr>
              <a:t>     blijven steken </a:t>
            </a:r>
            <a:r>
              <a:rPr lang="nl-NL" sz="2700" dirty="0">
                <a:solidFill>
                  <a:schemeClr val="bg1"/>
                </a:solidFill>
              </a:rPr>
              <a:t>in </a:t>
            </a:r>
            <a:r>
              <a:rPr lang="nl-NL" sz="2700" dirty="0" smtClean="0">
                <a:solidFill>
                  <a:schemeClr val="bg1"/>
                </a:solidFill>
              </a:rPr>
              <a:t>ad-hoc- </a:t>
            </a:r>
            <a:r>
              <a:rPr lang="nl-NL" sz="2700" dirty="0">
                <a:solidFill>
                  <a:schemeClr val="bg1"/>
                </a:solidFill>
              </a:rPr>
              <a:t>en </a:t>
            </a:r>
            <a:r>
              <a:rPr lang="nl-NL" sz="2700" dirty="0" smtClean="0">
                <a:solidFill>
                  <a:schemeClr val="bg1"/>
                </a:solidFill>
              </a:rPr>
              <a:t>symptoombestrijdings-</a:t>
            </a:r>
            <a:br>
              <a:rPr lang="nl-NL" sz="2700" dirty="0" smtClean="0">
                <a:solidFill>
                  <a:schemeClr val="bg1"/>
                </a:solidFill>
              </a:rPr>
            </a:br>
            <a:r>
              <a:rPr lang="nl-NL" sz="2700" dirty="0">
                <a:solidFill>
                  <a:schemeClr val="bg1"/>
                </a:solidFill>
              </a:rPr>
              <a:t> </a:t>
            </a:r>
            <a:r>
              <a:rPr lang="nl-NL" sz="2700" dirty="0" smtClean="0">
                <a:solidFill>
                  <a:schemeClr val="bg1"/>
                </a:solidFill>
              </a:rPr>
              <a:t>     beslissingen, is reconstructieve restauratie de enige </a:t>
            </a:r>
            <a:br>
              <a:rPr lang="nl-NL" sz="2700" dirty="0" smtClean="0">
                <a:solidFill>
                  <a:schemeClr val="bg1"/>
                </a:solidFill>
              </a:rPr>
            </a:br>
            <a:r>
              <a:rPr lang="nl-NL" sz="2700" dirty="0">
                <a:solidFill>
                  <a:schemeClr val="bg1"/>
                </a:solidFill>
              </a:rPr>
              <a:t> </a:t>
            </a:r>
            <a:r>
              <a:rPr lang="nl-NL" sz="2700" dirty="0" smtClean="0">
                <a:solidFill>
                  <a:schemeClr val="bg1"/>
                </a:solidFill>
              </a:rPr>
              <a:t>     verantwoorde optie die aan het monument recht doet</a:t>
            </a:r>
            <a:br>
              <a:rPr lang="nl-NL" sz="2700" dirty="0" smtClean="0">
                <a:solidFill>
                  <a:schemeClr val="bg1"/>
                </a:solidFill>
              </a:rPr>
            </a:br>
            <a:r>
              <a:rPr lang="nl-NL" sz="2800" dirty="0" smtClean="0">
                <a:solidFill>
                  <a:schemeClr val="bg1"/>
                </a:solidFill>
              </a:rPr>
              <a:t>   </a:t>
            </a:r>
            <a:br>
              <a:rPr lang="nl-NL" sz="2800" dirty="0" smtClean="0">
                <a:solidFill>
                  <a:schemeClr val="bg1"/>
                </a:solidFill>
              </a:rPr>
            </a:br>
            <a:endParaRPr lang="nl-NL" sz="28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5</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332721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6"/>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692696"/>
            <a:ext cx="7772400" cy="5460031"/>
          </a:xfrm>
        </p:spPr>
        <p:txBody>
          <a:bodyPr>
            <a:noAutofit/>
          </a:bodyPr>
          <a:lstStyle/>
          <a:p>
            <a:pPr algn="l"/>
            <a:r>
              <a:rPr lang="nl-NL" sz="2400" i="1" dirty="0" smtClean="0">
                <a:solidFill>
                  <a:schemeClr val="bg1"/>
                </a:solidFill>
              </a:rPr>
              <a:t/>
            </a:r>
            <a:br>
              <a:rPr lang="nl-NL" sz="2400" i="1" dirty="0" smtClean="0">
                <a:solidFill>
                  <a:schemeClr val="bg1"/>
                </a:solidFill>
              </a:rPr>
            </a:br>
            <a:r>
              <a:rPr lang="nl-NL" sz="2400" i="1" dirty="0" smtClean="0">
                <a:solidFill>
                  <a:schemeClr val="bg1"/>
                </a:solidFill>
              </a:rPr>
              <a:t>OUD </a:t>
            </a:r>
            <a:r>
              <a:rPr lang="nl-NL" sz="2400" i="1" dirty="0">
                <a:solidFill>
                  <a:schemeClr val="bg1"/>
                </a:solidFill>
              </a:rPr>
              <a:t>en AUTHENTIEK</a:t>
            </a:r>
            <a:r>
              <a:rPr lang="nl-NL" sz="2400" dirty="0" smtClean="0">
                <a:solidFill>
                  <a:schemeClr val="bg1"/>
                </a:solidFill>
              </a:rPr>
              <a:t/>
            </a:r>
            <a:br>
              <a:rPr lang="nl-NL" sz="2400" dirty="0" smtClean="0">
                <a:solidFill>
                  <a:schemeClr val="bg1"/>
                </a:solidFill>
              </a:rPr>
            </a:br>
            <a:r>
              <a:rPr lang="nl-NL" sz="2400" dirty="0" smtClean="0">
                <a:solidFill>
                  <a:schemeClr val="bg1"/>
                </a:solidFill>
              </a:rPr>
              <a:t/>
            </a:r>
            <a:br>
              <a:rPr lang="nl-NL" sz="2400" dirty="0" smtClean="0">
                <a:solidFill>
                  <a:schemeClr val="bg1"/>
                </a:solidFill>
              </a:rPr>
            </a:br>
            <a:r>
              <a:rPr lang="nl-NL" sz="2400" dirty="0" smtClean="0">
                <a:solidFill>
                  <a:schemeClr val="bg1"/>
                </a:solidFill>
              </a:rPr>
              <a:t>a.   Oud = datgene wat historische gegroeid is</a:t>
            </a:r>
            <a:r>
              <a:rPr lang="nl-NL" sz="2400" dirty="0">
                <a:solidFill>
                  <a:schemeClr val="bg1"/>
                </a:solidFill>
              </a:rPr>
              <a:t/>
            </a:r>
            <a:br>
              <a:rPr lang="nl-NL" sz="2400" dirty="0">
                <a:solidFill>
                  <a:schemeClr val="bg1"/>
                </a:solidFill>
              </a:rPr>
            </a:br>
            <a:r>
              <a:rPr lang="nl-NL" sz="2400" dirty="0">
                <a:solidFill>
                  <a:schemeClr val="bg1"/>
                </a:solidFill>
              </a:rPr>
              <a:t>b.   </a:t>
            </a:r>
            <a:r>
              <a:rPr lang="nl-NL" sz="2400" dirty="0" smtClean="0">
                <a:solidFill>
                  <a:schemeClr val="bg1"/>
                </a:solidFill>
              </a:rPr>
              <a:t>Authentiek = datgene wat als samenhangend geheel, en </a:t>
            </a:r>
            <a:br>
              <a:rPr lang="nl-NL" sz="2400" dirty="0" smtClean="0">
                <a:solidFill>
                  <a:schemeClr val="bg1"/>
                </a:solidFill>
              </a:rPr>
            </a:br>
            <a:r>
              <a:rPr lang="nl-NL" sz="2400" dirty="0">
                <a:solidFill>
                  <a:schemeClr val="bg1"/>
                </a:solidFill>
              </a:rPr>
              <a:t> </a:t>
            </a:r>
            <a:r>
              <a:rPr lang="nl-NL" sz="2400" dirty="0" smtClean="0">
                <a:solidFill>
                  <a:schemeClr val="bg1"/>
                </a:solidFill>
              </a:rPr>
              <a:t>     daardoor wellicht ook inspirerend, tot ons gekomen is en </a:t>
            </a:r>
            <a:br>
              <a:rPr lang="nl-NL" sz="2400" dirty="0" smtClean="0">
                <a:solidFill>
                  <a:schemeClr val="bg1"/>
                </a:solidFill>
              </a:rPr>
            </a:br>
            <a:r>
              <a:rPr lang="nl-NL" sz="2400" dirty="0">
                <a:solidFill>
                  <a:schemeClr val="bg1"/>
                </a:solidFill>
              </a:rPr>
              <a:t> </a:t>
            </a:r>
            <a:r>
              <a:rPr lang="nl-NL" sz="2400" dirty="0" smtClean="0">
                <a:solidFill>
                  <a:schemeClr val="bg1"/>
                </a:solidFill>
              </a:rPr>
              <a:t>     als zodanig herbeleefd kan worden</a:t>
            </a:r>
            <a:br>
              <a:rPr lang="nl-NL" sz="2400" dirty="0" smtClean="0">
                <a:solidFill>
                  <a:schemeClr val="bg1"/>
                </a:solidFill>
              </a:rPr>
            </a:br>
            <a:r>
              <a:rPr lang="nl-NL" sz="2400" dirty="0" smtClean="0">
                <a:solidFill>
                  <a:schemeClr val="bg1"/>
                </a:solidFill>
              </a:rPr>
              <a:t>c.   Een historisch gegroeid geheel is per definitie een </a:t>
            </a:r>
            <a:br>
              <a:rPr lang="nl-NL" sz="2400" dirty="0" smtClean="0">
                <a:solidFill>
                  <a:schemeClr val="bg1"/>
                </a:solidFill>
              </a:rPr>
            </a:br>
            <a:r>
              <a:rPr lang="nl-NL" sz="2400" dirty="0">
                <a:solidFill>
                  <a:schemeClr val="bg1"/>
                </a:solidFill>
              </a:rPr>
              <a:t> </a:t>
            </a:r>
            <a:r>
              <a:rPr lang="nl-NL" sz="2400" dirty="0" smtClean="0">
                <a:solidFill>
                  <a:schemeClr val="bg1"/>
                </a:solidFill>
              </a:rPr>
              <a:t>     opeenvolging van particuliere, gerealiseerde wensen </a:t>
            </a:r>
            <a:br>
              <a:rPr lang="nl-NL" sz="2400" dirty="0" smtClean="0">
                <a:solidFill>
                  <a:schemeClr val="bg1"/>
                </a:solidFill>
              </a:rPr>
            </a:br>
            <a:r>
              <a:rPr lang="nl-NL" sz="2400" dirty="0">
                <a:solidFill>
                  <a:schemeClr val="bg1"/>
                </a:solidFill>
              </a:rPr>
              <a:t> </a:t>
            </a:r>
            <a:r>
              <a:rPr lang="nl-NL" sz="2400" dirty="0" smtClean="0">
                <a:solidFill>
                  <a:schemeClr val="bg1"/>
                </a:solidFill>
              </a:rPr>
              <a:t>     vanuit het verleden</a:t>
            </a:r>
            <a:br>
              <a:rPr lang="nl-NL" sz="2400" dirty="0" smtClean="0">
                <a:solidFill>
                  <a:schemeClr val="bg1"/>
                </a:solidFill>
              </a:rPr>
            </a:br>
            <a:r>
              <a:rPr lang="nl-NL" sz="2400" dirty="0" smtClean="0">
                <a:solidFill>
                  <a:schemeClr val="bg1"/>
                </a:solidFill>
              </a:rPr>
              <a:t>d.   Een orgel ‘democratisch’ restaureren met ‘30 adviseurs’ </a:t>
            </a:r>
            <a:br>
              <a:rPr lang="nl-NL" sz="2400" dirty="0" smtClean="0">
                <a:solidFill>
                  <a:schemeClr val="bg1"/>
                </a:solidFill>
              </a:rPr>
            </a:br>
            <a:r>
              <a:rPr lang="nl-NL" sz="2400" dirty="0">
                <a:solidFill>
                  <a:schemeClr val="bg1"/>
                </a:solidFill>
              </a:rPr>
              <a:t> </a:t>
            </a:r>
            <a:r>
              <a:rPr lang="nl-NL" sz="2400" dirty="0" smtClean="0">
                <a:solidFill>
                  <a:schemeClr val="bg1"/>
                </a:solidFill>
              </a:rPr>
              <a:t>     is als een schilderij van Rembrandt restaureren met 10 </a:t>
            </a:r>
            <a:br>
              <a:rPr lang="nl-NL" sz="2400" dirty="0" smtClean="0">
                <a:solidFill>
                  <a:schemeClr val="bg1"/>
                </a:solidFill>
              </a:rPr>
            </a:br>
            <a:r>
              <a:rPr lang="nl-NL" sz="2400" dirty="0">
                <a:solidFill>
                  <a:schemeClr val="bg1"/>
                </a:solidFill>
              </a:rPr>
              <a:t> </a:t>
            </a:r>
            <a:r>
              <a:rPr lang="nl-NL" sz="2400" dirty="0" smtClean="0">
                <a:solidFill>
                  <a:schemeClr val="bg1"/>
                </a:solidFill>
              </a:rPr>
              <a:t>     schilders tegelijk</a:t>
            </a:r>
            <a:br>
              <a:rPr lang="nl-NL" sz="2400" dirty="0" smtClean="0">
                <a:solidFill>
                  <a:schemeClr val="bg1"/>
                </a:solidFill>
              </a:rPr>
            </a:br>
            <a:r>
              <a:rPr lang="nl-NL" sz="2400" dirty="0" smtClean="0">
                <a:solidFill>
                  <a:schemeClr val="bg1"/>
                </a:solidFill>
              </a:rPr>
              <a:t>e.   Een te omvangrijke multidisciplinaire restauratieaanpak </a:t>
            </a:r>
            <a:br>
              <a:rPr lang="nl-NL" sz="2400" dirty="0" smtClean="0">
                <a:solidFill>
                  <a:schemeClr val="bg1"/>
                </a:solidFill>
              </a:rPr>
            </a:br>
            <a:r>
              <a:rPr lang="nl-NL" sz="2400" dirty="0">
                <a:solidFill>
                  <a:schemeClr val="bg1"/>
                </a:solidFill>
              </a:rPr>
              <a:t> </a:t>
            </a:r>
            <a:r>
              <a:rPr lang="nl-NL" sz="2400" dirty="0" smtClean="0">
                <a:solidFill>
                  <a:schemeClr val="bg1"/>
                </a:solidFill>
              </a:rPr>
              <a:t>     zal het aloude individuele meesterschap dat binnen een </a:t>
            </a:r>
            <a:br>
              <a:rPr lang="nl-NL" sz="2400" dirty="0" smtClean="0">
                <a:solidFill>
                  <a:schemeClr val="bg1"/>
                </a:solidFill>
              </a:rPr>
            </a:br>
            <a:r>
              <a:rPr lang="nl-NL" sz="2400" dirty="0">
                <a:solidFill>
                  <a:schemeClr val="bg1"/>
                </a:solidFill>
              </a:rPr>
              <a:t> </a:t>
            </a:r>
            <a:r>
              <a:rPr lang="nl-NL" sz="2400" dirty="0" smtClean="0">
                <a:solidFill>
                  <a:schemeClr val="bg1"/>
                </a:solidFill>
              </a:rPr>
              <a:t>     bedrijf is gevormd op den duur doen laten verdwijnen</a:t>
            </a:r>
            <a:br>
              <a:rPr lang="nl-NL" sz="2400" dirty="0" smtClean="0">
                <a:solidFill>
                  <a:schemeClr val="bg1"/>
                </a:solidFill>
              </a:rPr>
            </a:br>
            <a:r>
              <a:rPr lang="nl-NL" sz="2400" dirty="0" smtClean="0">
                <a:solidFill>
                  <a:schemeClr val="bg1"/>
                </a:solidFill>
              </a:rPr>
              <a:t/>
            </a:r>
            <a:br>
              <a:rPr lang="nl-NL" sz="2400" dirty="0" smtClean="0">
                <a:solidFill>
                  <a:schemeClr val="bg1"/>
                </a:solidFill>
              </a:rPr>
            </a:br>
            <a:endParaRPr lang="nl-NL" sz="24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6</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297202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620688"/>
            <a:ext cx="7772400" cy="5400600"/>
          </a:xfrm>
        </p:spPr>
        <p:txBody>
          <a:bodyPr>
            <a:normAutofit fontScale="90000"/>
          </a:bodyPr>
          <a:lstStyle/>
          <a:p>
            <a:pPr algn="l"/>
            <a:r>
              <a:rPr lang="nl-NL" sz="2700" i="1" dirty="0" smtClean="0">
                <a:solidFill>
                  <a:schemeClr val="bg1"/>
                </a:solidFill>
              </a:rPr>
              <a:t/>
            </a:r>
            <a:br>
              <a:rPr lang="nl-NL" sz="2700" i="1" dirty="0" smtClean="0">
                <a:solidFill>
                  <a:schemeClr val="bg1"/>
                </a:solidFill>
              </a:rPr>
            </a:br>
            <a:r>
              <a:rPr lang="nl-NL" sz="2700" i="1" dirty="0">
                <a:solidFill>
                  <a:schemeClr val="bg1"/>
                </a:solidFill>
              </a:rPr>
              <a:t/>
            </a:r>
            <a:br>
              <a:rPr lang="nl-NL" sz="2700" i="1" dirty="0">
                <a:solidFill>
                  <a:schemeClr val="bg1"/>
                </a:solidFill>
              </a:rPr>
            </a:br>
            <a:r>
              <a:rPr lang="nl-NL" sz="2200" i="1" dirty="0" smtClean="0">
                <a:solidFill>
                  <a:schemeClr val="bg1"/>
                </a:solidFill>
              </a:rPr>
              <a:t>THEORIE en PRAKTIJK</a:t>
            </a:r>
            <a:r>
              <a:rPr lang="nl-NL" sz="2200" dirty="0">
                <a:solidFill>
                  <a:schemeClr val="bg1"/>
                </a:solidFill>
              </a:rPr>
              <a:t/>
            </a:r>
            <a:br>
              <a:rPr lang="nl-NL" sz="2200" dirty="0">
                <a:solidFill>
                  <a:schemeClr val="bg1"/>
                </a:solidFill>
              </a:rPr>
            </a:br>
            <a:r>
              <a:rPr lang="nl-NL" sz="2200" dirty="0" smtClean="0">
                <a:solidFill>
                  <a:schemeClr val="bg1"/>
                </a:solidFill>
              </a:rPr>
              <a:t/>
            </a:r>
            <a:br>
              <a:rPr lang="nl-NL" sz="2200" dirty="0" smtClean="0">
                <a:solidFill>
                  <a:schemeClr val="bg1"/>
                </a:solidFill>
              </a:rPr>
            </a:br>
            <a:r>
              <a:rPr lang="nl-NL" sz="2200" dirty="0" smtClean="0">
                <a:solidFill>
                  <a:schemeClr val="bg1"/>
                </a:solidFill>
              </a:rPr>
              <a:t>a</a:t>
            </a:r>
            <a:r>
              <a:rPr lang="nl-NL" sz="2200" dirty="0">
                <a:solidFill>
                  <a:schemeClr val="bg1"/>
                </a:solidFill>
              </a:rPr>
              <a:t>. </a:t>
            </a:r>
            <a:r>
              <a:rPr lang="nl-NL" sz="2200" dirty="0" smtClean="0">
                <a:solidFill>
                  <a:schemeClr val="bg1"/>
                </a:solidFill>
              </a:rPr>
              <a:t>  Uitspraken van enkele ons overgeleverde en door ons bewonderde </a:t>
            </a:r>
            <a:br>
              <a:rPr lang="nl-NL" sz="2200" dirty="0" smtClean="0">
                <a:solidFill>
                  <a:schemeClr val="bg1"/>
                </a:solidFill>
              </a:rPr>
            </a:br>
            <a:r>
              <a:rPr lang="nl-NL" sz="2200" dirty="0">
                <a:solidFill>
                  <a:schemeClr val="bg1"/>
                </a:solidFill>
              </a:rPr>
              <a:t> </a:t>
            </a:r>
            <a:r>
              <a:rPr lang="nl-NL" sz="2200" dirty="0" smtClean="0">
                <a:solidFill>
                  <a:schemeClr val="bg1"/>
                </a:solidFill>
              </a:rPr>
              <a:t>     oude auteurs over orgels en orgelbouw geven vaak omgekeerd    </a:t>
            </a:r>
            <a:br>
              <a:rPr lang="nl-NL" sz="2200" dirty="0" smtClean="0">
                <a:solidFill>
                  <a:schemeClr val="bg1"/>
                </a:solidFill>
              </a:rPr>
            </a:br>
            <a:r>
              <a:rPr lang="nl-NL" sz="2200" dirty="0">
                <a:solidFill>
                  <a:schemeClr val="bg1"/>
                </a:solidFill>
              </a:rPr>
              <a:t> </a:t>
            </a:r>
            <a:r>
              <a:rPr lang="nl-NL" sz="2200" dirty="0" smtClean="0">
                <a:solidFill>
                  <a:schemeClr val="bg1"/>
                </a:solidFill>
              </a:rPr>
              <a:t>     evenredig de toenmalige werkelijkheid weer</a:t>
            </a:r>
            <a:r>
              <a:rPr lang="nl-NL" sz="2200" dirty="0">
                <a:solidFill>
                  <a:schemeClr val="bg1"/>
                </a:solidFill>
              </a:rPr>
              <a:t/>
            </a:r>
            <a:br>
              <a:rPr lang="nl-NL" sz="2200" dirty="0">
                <a:solidFill>
                  <a:schemeClr val="bg1"/>
                </a:solidFill>
              </a:rPr>
            </a:br>
            <a:r>
              <a:rPr lang="nl-NL" sz="2200" dirty="0">
                <a:solidFill>
                  <a:schemeClr val="bg1"/>
                </a:solidFill>
              </a:rPr>
              <a:t>b.  </a:t>
            </a:r>
            <a:r>
              <a:rPr lang="nl-NL" sz="2200" dirty="0" smtClean="0">
                <a:solidFill>
                  <a:schemeClr val="bg1"/>
                </a:solidFill>
              </a:rPr>
              <a:t> Pas na veel geduld, studie van en praktische omgang met oude orgels </a:t>
            </a:r>
            <a:br>
              <a:rPr lang="nl-NL" sz="2200" dirty="0" smtClean="0">
                <a:solidFill>
                  <a:schemeClr val="bg1"/>
                </a:solidFill>
              </a:rPr>
            </a:br>
            <a:r>
              <a:rPr lang="nl-NL" sz="2200" dirty="0">
                <a:solidFill>
                  <a:schemeClr val="bg1"/>
                </a:solidFill>
              </a:rPr>
              <a:t> </a:t>
            </a:r>
            <a:r>
              <a:rPr lang="nl-NL" sz="2200" dirty="0" smtClean="0">
                <a:solidFill>
                  <a:schemeClr val="bg1"/>
                </a:solidFill>
              </a:rPr>
              <a:t>     is men in staat om de zin en de onzin van theorie en praktijk effectief </a:t>
            </a:r>
            <a:br>
              <a:rPr lang="nl-NL" sz="2200" dirty="0" smtClean="0">
                <a:solidFill>
                  <a:schemeClr val="bg1"/>
                </a:solidFill>
              </a:rPr>
            </a:br>
            <a:r>
              <a:rPr lang="nl-NL" sz="2200" dirty="0">
                <a:solidFill>
                  <a:schemeClr val="bg1"/>
                </a:solidFill>
              </a:rPr>
              <a:t> </a:t>
            </a:r>
            <a:r>
              <a:rPr lang="nl-NL" sz="2200" dirty="0" smtClean="0">
                <a:solidFill>
                  <a:schemeClr val="bg1"/>
                </a:solidFill>
              </a:rPr>
              <a:t>     te onderscheiden</a:t>
            </a:r>
            <a:br>
              <a:rPr lang="nl-NL" sz="2200" dirty="0" smtClean="0">
                <a:solidFill>
                  <a:schemeClr val="bg1"/>
                </a:solidFill>
              </a:rPr>
            </a:br>
            <a:r>
              <a:rPr lang="nl-NL" sz="2200" dirty="0" smtClean="0">
                <a:solidFill>
                  <a:schemeClr val="bg1"/>
                </a:solidFill>
              </a:rPr>
              <a:t>c.   Pas in combinatie met een groot muzikaal talent dat ook breed buiten </a:t>
            </a:r>
            <a:br>
              <a:rPr lang="nl-NL" sz="2200" dirty="0" smtClean="0">
                <a:solidFill>
                  <a:schemeClr val="bg1"/>
                </a:solidFill>
              </a:rPr>
            </a:br>
            <a:r>
              <a:rPr lang="nl-NL" sz="2200" dirty="0">
                <a:solidFill>
                  <a:schemeClr val="bg1"/>
                </a:solidFill>
              </a:rPr>
              <a:t> </a:t>
            </a:r>
            <a:r>
              <a:rPr lang="nl-NL" sz="2200" dirty="0" smtClean="0">
                <a:solidFill>
                  <a:schemeClr val="bg1"/>
                </a:solidFill>
              </a:rPr>
              <a:t>     de orgelwereld georiënteerd is komt de juiste samenhang tot stand </a:t>
            </a:r>
            <a:br>
              <a:rPr lang="nl-NL" sz="2200" dirty="0" smtClean="0">
                <a:solidFill>
                  <a:schemeClr val="bg1"/>
                </a:solidFill>
              </a:rPr>
            </a:br>
            <a:r>
              <a:rPr lang="nl-NL" sz="2200" dirty="0">
                <a:solidFill>
                  <a:schemeClr val="bg1"/>
                </a:solidFill>
              </a:rPr>
              <a:t> </a:t>
            </a:r>
            <a:r>
              <a:rPr lang="nl-NL" sz="2200" dirty="0" smtClean="0">
                <a:solidFill>
                  <a:schemeClr val="bg1"/>
                </a:solidFill>
              </a:rPr>
              <a:t>     tussen logisch nadenken en effectieve muzikale expressie die het hart </a:t>
            </a:r>
            <a:br>
              <a:rPr lang="nl-NL" sz="2200" dirty="0" smtClean="0">
                <a:solidFill>
                  <a:schemeClr val="bg1"/>
                </a:solidFill>
              </a:rPr>
            </a:br>
            <a:r>
              <a:rPr lang="nl-NL" sz="2200" dirty="0">
                <a:solidFill>
                  <a:schemeClr val="bg1"/>
                </a:solidFill>
              </a:rPr>
              <a:t> </a:t>
            </a:r>
            <a:r>
              <a:rPr lang="nl-NL" sz="2200" dirty="0" smtClean="0">
                <a:solidFill>
                  <a:schemeClr val="bg1"/>
                </a:solidFill>
              </a:rPr>
              <a:t>     beroert</a:t>
            </a:r>
            <a:br>
              <a:rPr lang="nl-NL" sz="2200" dirty="0" smtClean="0">
                <a:solidFill>
                  <a:schemeClr val="bg1"/>
                </a:solidFill>
              </a:rPr>
            </a:br>
            <a:r>
              <a:rPr lang="nl-NL" sz="2200" dirty="0" smtClean="0">
                <a:solidFill>
                  <a:schemeClr val="bg1"/>
                </a:solidFill>
              </a:rPr>
              <a:t>d.   Alleen daaruit kan het juiste stilistische onderscheidingsvermogen </a:t>
            </a:r>
            <a:br>
              <a:rPr lang="nl-NL" sz="2200" dirty="0" smtClean="0">
                <a:solidFill>
                  <a:schemeClr val="bg1"/>
                </a:solidFill>
              </a:rPr>
            </a:br>
            <a:r>
              <a:rPr lang="nl-NL" sz="2200" dirty="0">
                <a:solidFill>
                  <a:schemeClr val="bg1"/>
                </a:solidFill>
              </a:rPr>
              <a:t> </a:t>
            </a:r>
            <a:r>
              <a:rPr lang="nl-NL" sz="2200" dirty="0" smtClean="0">
                <a:solidFill>
                  <a:schemeClr val="bg1"/>
                </a:solidFill>
              </a:rPr>
              <a:t>     groeien waarom bepaalde stijlelementen wel of niet bij elkaar passen</a:t>
            </a:r>
            <a:br>
              <a:rPr lang="nl-NL" sz="2200" dirty="0" smtClean="0">
                <a:solidFill>
                  <a:schemeClr val="bg1"/>
                </a:solidFill>
              </a:rPr>
            </a:br>
            <a:r>
              <a:rPr lang="nl-NL" sz="2200" dirty="0" smtClean="0">
                <a:solidFill>
                  <a:schemeClr val="bg1"/>
                </a:solidFill>
              </a:rPr>
              <a:t>e.   De juiste balans tussen deze elementen is doorslaggevend</a:t>
            </a:r>
            <a:r>
              <a:rPr lang="nl-NL" sz="2200" dirty="0">
                <a:solidFill>
                  <a:schemeClr val="bg1"/>
                </a:solidFill>
              </a:rPr>
              <a:t/>
            </a:r>
            <a:br>
              <a:rPr lang="nl-NL" sz="2200" dirty="0">
                <a:solidFill>
                  <a:schemeClr val="bg1"/>
                </a:solidFill>
              </a:rPr>
            </a:br>
            <a:r>
              <a:rPr lang="nl-NL" sz="2700" dirty="0" smtClean="0">
                <a:solidFill>
                  <a:schemeClr val="bg1"/>
                </a:solidFill>
              </a:rPr>
              <a:t/>
            </a:r>
            <a:br>
              <a:rPr lang="nl-NL" sz="2700" dirty="0" smtClean="0">
                <a:solidFill>
                  <a:schemeClr val="bg1"/>
                </a:solidFill>
              </a:rPr>
            </a:br>
            <a:endParaRPr lang="nl-NL"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7</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780049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332656"/>
            <a:ext cx="7772400" cy="5688632"/>
          </a:xfrm>
        </p:spPr>
        <p:txBody>
          <a:bodyPr>
            <a:normAutofit fontScale="90000"/>
          </a:bodyPr>
          <a:lstStyle/>
          <a:p>
            <a:pPr algn="l"/>
            <a:r>
              <a:rPr lang="nl-NL" sz="2700" i="1" dirty="0" smtClean="0">
                <a:solidFill>
                  <a:schemeClr val="bg1"/>
                </a:solidFill>
              </a:rPr>
              <a:t>ORIGINEEL of STIJLKOPIE</a:t>
            </a:r>
            <a:r>
              <a:rPr lang="nl-NL" sz="2700" dirty="0">
                <a:solidFill>
                  <a:schemeClr val="bg1"/>
                </a:solidFill>
              </a:rPr>
              <a:t/>
            </a:r>
            <a:br>
              <a:rPr lang="nl-NL" sz="2700" dirty="0">
                <a:solidFill>
                  <a:schemeClr val="bg1"/>
                </a:solidFill>
              </a:rPr>
            </a:br>
            <a:r>
              <a:rPr lang="nl-NL" sz="2700" dirty="0" smtClean="0">
                <a:solidFill>
                  <a:schemeClr val="bg1"/>
                </a:solidFill>
              </a:rPr>
              <a:t/>
            </a:r>
            <a:br>
              <a:rPr lang="nl-NL" sz="2700" dirty="0" smtClean="0">
                <a:solidFill>
                  <a:schemeClr val="bg1"/>
                </a:solidFill>
              </a:rPr>
            </a:br>
            <a:r>
              <a:rPr lang="nl-NL" sz="2700" dirty="0" smtClean="0">
                <a:solidFill>
                  <a:schemeClr val="bg1"/>
                </a:solidFill>
              </a:rPr>
              <a:t>a</a:t>
            </a:r>
            <a:r>
              <a:rPr lang="nl-NL" sz="2700" dirty="0">
                <a:solidFill>
                  <a:schemeClr val="bg1"/>
                </a:solidFill>
              </a:rPr>
              <a:t>. </a:t>
            </a:r>
            <a:r>
              <a:rPr lang="nl-NL" sz="2700" dirty="0" smtClean="0">
                <a:solidFill>
                  <a:schemeClr val="bg1"/>
                </a:solidFill>
              </a:rPr>
              <a:t> ‘</a:t>
            </a:r>
            <a:r>
              <a:rPr lang="nl-NL" sz="2700" dirty="0">
                <a:solidFill>
                  <a:schemeClr val="bg1"/>
                </a:solidFill>
              </a:rPr>
              <a:t>Hard’ restaureren heeft als gevolg dat een oud </a:t>
            </a:r>
            <a:br>
              <a:rPr lang="nl-NL" sz="2700" dirty="0">
                <a:solidFill>
                  <a:schemeClr val="bg1"/>
                </a:solidFill>
              </a:rPr>
            </a:br>
            <a:r>
              <a:rPr lang="nl-NL" sz="2700" dirty="0">
                <a:solidFill>
                  <a:schemeClr val="bg1"/>
                </a:solidFill>
              </a:rPr>
              <a:t>      orgel </a:t>
            </a:r>
            <a:r>
              <a:rPr lang="nl-NL" sz="2700" dirty="0" smtClean="0">
                <a:solidFill>
                  <a:schemeClr val="bg1"/>
                </a:solidFill>
              </a:rPr>
              <a:t>te snel in een stijlkopie verandert</a:t>
            </a:r>
            <a:r>
              <a:rPr lang="nl-NL" sz="2700" dirty="0">
                <a:solidFill>
                  <a:schemeClr val="bg1"/>
                </a:solidFill>
              </a:rPr>
              <a:t/>
            </a:r>
            <a:br>
              <a:rPr lang="nl-NL" sz="2700" dirty="0">
                <a:solidFill>
                  <a:schemeClr val="bg1"/>
                </a:solidFill>
              </a:rPr>
            </a:br>
            <a:r>
              <a:rPr lang="nl-NL" sz="2700" dirty="0" smtClean="0">
                <a:solidFill>
                  <a:schemeClr val="bg1"/>
                </a:solidFill>
              </a:rPr>
              <a:t>b.   Sommigen beleven stijlkopieën </a:t>
            </a:r>
            <a:r>
              <a:rPr lang="nl-NL" sz="2700" dirty="0" smtClean="0">
                <a:solidFill>
                  <a:schemeClr val="bg1"/>
                </a:solidFill>
              </a:rPr>
              <a:t>echter eerder </a:t>
            </a:r>
            <a:r>
              <a:rPr lang="nl-NL" sz="2700" dirty="0" smtClean="0">
                <a:solidFill>
                  <a:schemeClr val="bg1"/>
                </a:solidFill>
              </a:rPr>
              <a:t>als </a:t>
            </a:r>
            <a:r>
              <a:rPr lang="nl-NL" sz="2700" dirty="0" smtClean="0">
                <a:solidFill>
                  <a:schemeClr val="bg1"/>
                </a:solidFill>
              </a:rPr>
              <a:t>  </a:t>
            </a:r>
            <a:br>
              <a:rPr lang="nl-NL" sz="2700" dirty="0" smtClean="0">
                <a:solidFill>
                  <a:schemeClr val="bg1"/>
                </a:solidFill>
              </a:rPr>
            </a:br>
            <a:r>
              <a:rPr lang="nl-NL" sz="2700" dirty="0">
                <a:solidFill>
                  <a:schemeClr val="bg1"/>
                </a:solidFill>
              </a:rPr>
              <a:t> </a:t>
            </a:r>
            <a:r>
              <a:rPr lang="nl-NL" sz="2700" dirty="0" smtClean="0">
                <a:solidFill>
                  <a:schemeClr val="bg1"/>
                </a:solidFill>
              </a:rPr>
              <a:t>     </a:t>
            </a:r>
            <a:r>
              <a:rPr lang="nl-NL" sz="2700" dirty="0" smtClean="0">
                <a:solidFill>
                  <a:schemeClr val="bg1"/>
                </a:solidFill>
              </a:rPr>
              <a:t>origineel dan </a:t>
            </a:r>
            <a:r>
              <a:rPr lang="nl-NL" sz="2700" dirty="0" smtClean="0">
                <a:solidFill>
                  <a:schemeClr val="bg1"/>
                </a:solidFill>
              </a:rPr>
              <a:t>het echte origineel </a:t>
            </a:r>
            <a:br>
              <a:rPr lang="nl-NL" sz="2700" dirty="0" smtClean="0">
                <a:solidFill>
                  <a:schemeClr val="bg1"/>
                </a:solidFill>
              </a:rPr>
            </a:br>
            <a:r>
              <a:rPr lang="nl-NL" sz="2700" dirty="0" smtClean="0">
                <a:solidFill>
                  <a:schemeClr val="bg1"/>
                </a:solidFill>
              </a:rPr>
              <a:t>c.   De tijdgeest, de heersende mode en muzikaal en </a:t>
            </a:r>
            <a:br>
              <a:rPr lang="nl-NL" sz="2700" dirty="0" smtClean="0">
                <a:solidFill>
                  <a:schemeClr val="bg1"/>
                </a:solidFill>
              </a:rPr>
            </a:br>
            <a:r>
              <a:rPr lang="nl-NL" sz="2700" dirty="0">
                <a:solidFill>
                  <a:schemeClr val="bg1"/>
                </a:solidFill>
              </a:rPr>
              <a:t> </a:t>
            </a:r>
            <a:r>
              <a:rPr lang="nl-NL" sz="2700" dirty="0" smtClean="0">
                <a:solidFill>
                  <a:schemeClr val="bg1"/>
                </a:solidFill>
              </a:rPr>
              <a:t>     orgelbouwtechnisch meesterschap bepalen hoe het </a:t>
            </a:r>
            <a:br>
              <a:rPr lang="nl-NL" sz="2700" dirty="0" smtClean="0">
                <a:solidFill>
                  <a:schemeClr val="bg1"/>
                </a:solidFill>
              </a:rPr>
            </a:br>
            <a:r>
              <a:rPr lang="nl-NL" sz="2700" dirty="0">
                <a:solidFill>
                  <a:schemeClr val="bg1"/>
                </a:solidFill>
              </a:rPr>
              <a:t> </a:t>
            </a:r>
            <a:r>
              <a:rPr lang="nl-NL" sz="2700" dirty="0" smtClean="0">
                <a:solidFill>
                  <a:schemeClr val="bg1"/>
                </a:solidFill>
              </a:rPr>
              <a:t>     een zich tot het ander verhoudt</a:t>
            </a:r>
            <a:r>
              <a:rPr lang="nl-NL" sz="2700" dirty="0">
                <a:solidFill>
                  <a:schemeClr val="bg1"/>
                </a:solidFill>
              </a:rPr>
              <a:t/>
            </a:r>
            <a:br>
              <a:rPr lang="nl-NL" sz="2700" dirty="0">
                <a:solidFill>
                  <a:schemeClr val="bg1"/>
                </a:solidFill>
              </a:rPr>
            </a:br>
            <a:r>
              <a:rPr lang="nl-NL" sz="2700" dirty="0" smtClean="0">
                <a:solidFill>
                  <a:schemeClr val="bg1"/>
                </a:solidFill>
              </a:rPr>
              <a:t>d.   Oude orgels moet men daarom zoveel als mogelijk </a:t>
            </a:r>
            <a:br>
              <a:rPr lang="nl-NL" sz="2700" dirty="0" smtClean="0">
                <a:solidFill>
                  <a:schemeClr val="bg1"/>
                </a:solidFill>
              </a:rPr>
            </a:br>
            <a:r>
              <a:rPr lang="nl-NL" sz="2700" dirty="0">
                <a:solidFill>
                  <a:schemeClr val="bg1"/>
                </a:solidFill>
              </a:rPr>
              <a:t> </a:t>
            </a:r>
            <a:r>
              <a:rPr lang="nl-NL" sz="2700" dirty="0" smtClean="0">
                <a:solidFill>
                  <a:schemeClr val="bg1"/>
                </a:solidFill>
              </a:rPr>
              <a:t>     oud laten en de beleving met een stijlkopie heeft in </a:t>
            </a:r>
            <a:br>
              <a:rPr lang="nl-NL" sz="2700" dirty="0" smtClean="0">
                <a:solidFill>
                  <a:schemeClr val="bg1"/>
                </a:solidFill>
              </a:rPr>
            </a:br>
            <a:r>
              <a:rPr lang="nl-NL" sz="2700" dirty="0">
                <a:solidFill>
                  <a:schemeClr val="bg1"/>
                </a:solidFill>
              </a:rPr>
              <a:t> </a:t>
            </a:r>
            <a:r>
              <a:rPr lang="nl-NL" sz="2700" dirty="0" smtClean="0">
                <a:solidFill>
                  <a:schemeClr val="bg1"/>
                </a:solidFill>
              </a:rPr>
              <a:t>     nieuwbouw de juiste plaats</a:t>
            </a:r>
            <a:br>
              <a:rPr lang="nl-NL" sz="2700" dirty="0" smtClean="0">
                <a:solidFill>
                  <a:schemeClr val="bg1"/>
                </a:solidFill>
              </a:rPr>
            </a:br>
            <a:r>
              <a:rPr lang="nl-NL" sz="2700" dirty="0" smtClean="0">
                <a:solidFill>
                  <a:schemeClr val="bg1"/>
                </a:solidFill>
              </a:rPr>
              <a:t>e.   Intensieve werkplaats-voorintonatie van te restaureren </a:t>
            </a:r>
            <a:br>
              <a:rPr lang="nl-NL" sz="2700" dirty="0" smtClean="0">
                <a:solidFill>
                  <a:schemeClr val="bg1"/>
                </a:solidFill>
              </a:rPr>
            </a:br>
            <a:r>
              <a:rPr lang="nl-NL" sz="2700" dirty="0">
                <a:solidFill>
                  <a:schemeClr val="bg1"/>
                </a:solidFill>
              </a:rPr>
              <a:t> </a:t>
            </a:r>
            <a:r>
              <a:rPr lang="nl-NL" sz="2700" dirty="0" smtClean="0">
                <a:solidFill>
                  <a:schemeClr val="bg1"/>
                </a:solidFill>
              </a:rPr>
              <a:t>     origineel oud pijpwerk heeft op dat moment al 50% </a:t>
            </a:r>
            <a:br>
              <a:rPr lang="nl-NL" sz="2700" dirty="0" smtClean="0">
                <a:solidFill>
                  <a:schemeClr val="bg1"/>
                </a:solidFill>
              </a:rPr>
            </a:br>
            <a:r>
              <a:rPr lang="nl-NL" sz="2700" dirty="0">
                <a:solidFill>
                  <a:schemeClr val="bg1"/>
                </a:solidFill>
              </a:rPr>
              <a:t> </a:t>
            </a:r>
            <a:r>
              <a:rPr lang="nl-NL" sz="2700" dirty="0" smtClean="0">
                <a:solidFill>
                  <a:schemeClr val="bg1"/>
                </a:solidFill>
              </a:rPr>
              <a:t>     verlies van authentieke klank tot gevolg</a:t>
            </a:r>
            <a:endParaRPr lang="nl-NL"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8</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1252818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3568" y="548680"/>
            <a:ext cx="7772400" cy="5256584"/>
          </a:xfrm>
        </p:spPr>
        <p:txBody>
          <a:bodyPr>
            <a:noAutofit/>
          </a:bodyPr>
          <a:lstStyle/>
          <a:p>
            <a:pPr algn="l"/>
            <a:r>
              <a:rPr lang="nl-NL" sz="2400" i="1" dirty="0" smtClean="0">
                <a:solidFill>
                  <a:schemeClr val="bg1"/>
                </a:solidFill>
              </a:rPr>
              <a:t>KLANK = KLEUR  en KLEUR = KLANK</a:t>
            </a:r>
            <a:r>
              <a:rPr lang="nl-NL" sz="2400" i="1" u="sng" dirty="0" smtClean="0">
                <a:solidFill>
                  <a:schemeClr val="bg1"/>
                </a:solidFill>
              </a:rPr>
              <a:t/>
            </a:r>
            <a:br>
              <a:rPr lang="nl-NL" sz="2400" i="1" u="sng" dirty="0" smtClean="0">
                <a:solidFill>
                  <a:schemeClr val="bg1"/>
                </a:solidFill>
              </a:rPr>
            </a:br>
            <a:r>
              <a:rPr lang="nl-NL" sz="2400" i="1" u="sng" dirty="0">
                <a:solidFill>
                  <a:schemeClr val="bg1"/>
                </a:solidFill>
              </a:rPr>
              <a:t/>
            </a:r>
            <a:br>
              <a:rPr lang="nl-NL" sz="2400" i="1" u="sng" dirty="0">
                <a:solidFill>
                  <a:schemeClr val="bg1"/>
                </a:solidFill>
              </a:rPr>
            </a:br>
            <a:r>
              <a:rPr lang="nl-NL" sz="2400" dirty="0" smtClean="0">
                <a:solidFill>
                  <a:schemeClr val="bg1"/>
                </a:solidFill>
              </a:rPr>
              <a:t>a.   Wat men ziet moet men horen en wat men hoort moet </a:t>
            </a:r>
            <a:br>
              <a:rPr lang="nl-NL" sz="2400" dirty="0" smtClean="0">
                <a:solidFill>
                  <a:schemeClr val="bg1"/>
                </a:solidFill>
              </a:rPr>
            </a:br>
            <a:r>
              <a:rPr lang="nl-NL" sz="2400" dirty="0">
                <a:solidFill>
                  <a:schemeClr val="bg1"/>
                </a:solidFill>
              </a:rPr>
              <a:t> </a:t>
            </a:r>
            <a:r>
              <a:rPr lang="nl-NL" sz="2400" dirty="0" smtClean="0">
                <a:solidFill>
                  <a:schemeClr val="bg1"/>
                </a:solidFill>
              </a:rPr>
              <a:t>     men zien</a:t>
            </a:r>
            <a:r>
              <a:rPr lang="nl-NL" sz="2400" dirty="0">
                <a:solidFill>
                  <a:schemeClr val="bg1"/>
                </a:solidFill>
              </a:rPr>
              <a:t/>
            </a:r>
            <a:br>
              <a:rPr lang="nl-NL" sz="2400" dirty="0">
                <a:solidFill>
                  <a:schemeClr val="bg1"/>
                </a:solidFill>
              </a:rPr>
            </a:br>
            <a:r>
              <a:rPr lang="nl-NL" sz="2400" dirty="0">
                <a:solidFill>
                  <a:schemeClr val="bg1"/>
                </a:solidFill>
              </a:rPr>
              <a:t>b.  </a:t>
            </a:r>
            <a:r>
              <a:rPr lang="nl-NL" sz="2400" dirty="0" smtClean="0">
                <a:solidFill>
                  <a:schemeClr val="bg1"/>
                </a:solidFill>
              </a:rPr>
              <a:t> Orgelmakers hebben ook in het verleden immers vaak </a:t>
            </a:r>
            <a:br>
              <a:rPr lang="nl-NL" sz="2400" dirty="0" smtClean="0">
                <a:solidFill>
                  <a:schemeClr val="bg1"/>
                </a:solidFill>
              </a:rPr>
            </a:br>
            <a:r>
              <a:rPr lang="nl-NL" sz="2400" dirty="0">
                <a:solidFill>
                  <a:schemeClr val="bg1"/>
                </a:solidFill>
              </a:rPr>
              <a:t> </a:t>
            </a:r>
            <a:r>
              <a:rPr lang="nl-NL" sz="2400" dirty="0" smtClean="0">
                <a:solidFill>
                  <a:schemeClr val="bg1"/>
                </a:solidFill>
              </a:rPr>
              <a:t>     goed nagedacht over de kleurige uitmonstering van hun     </a:t>
            </a:r>
            <a:br>
              <a:rPr lang="nl-NL" sz="2400" dirty="0" smtClean="0">
                <a:solidFill>
                  <a:schemeClr val="bg1"/>
                </a:solidFill>
              </a:rPr>
            </a:br>
            <a:r>
              <a:rPr lang="nl-NL" sz="2400" dirty="0">
                <a:solidFill>
                  <a:schemeClr val="bg1"/>
                </a:solidFill>
              </a:rPr>
              <a:t> </a:t>
            </a:r>
            <a:r>
              <a:rPr lang="nl-NL" sz="2400" dirty="0" smtClean="0">
                <a:solidFill>
                  <a:schemeClr val="bg1"/>
                </a:solidFill>
              </a:rPr>
              <a:t>     orgels</a:t>
            </a:r>
            <a:br>
              <a:rPr lang="nl-NL" sz="2400" dirty="0" smtClean="0">
                <a:solidFill>
                  <a:schemeClr val="bg1"/>
                </a:solidFill>
              </a:rPr>
            </a:br>
            <a:r>
              <a:rPr lang="nl-NL" sz="2400" dirty="0" smtClean="0">
                <a:solidFill>
                  <a:schemeClr val="bg1"/>
                </a:solidFill>
              </a:rPr>
              <a:t>c.   Bij een historisch gegroeide situatie is in geval van de </a:t>
            </a:r>
            <a:br>
              <a:rPr lang="nl-NL" sz="2400" dirty="0" smtClean="0">
                <a:solidFill>
                  <a:schemeClr val="bg1"/>
                </a:solidFill>
              </a:rPr>
            </a:br>
            <a:r>
              <a:rPr lang="nl-NL" sz="2400" dirty="0">
                <a:solidFill>
                  <a:schemeClr val="bg1"/>
                </a:solidFill>
              </a:rPr>
              <a:t> </a:t>
            </a:r>
            <a:r>
              <a:rPr lang="nl-NL" sz="2400" dirty="0" smtClean="0">
                <a:solidFill>
                  <a:schemeClr val="bg1"/>
                </a:solidFill>
              </a:rPr>
              <a:t>     kleuruitmonstering een teruggaan naar de gekozen </a:t>
            </a:r>
            <a:br>
              <a:rPr lang="nl-NL" sz="2400" dirty="0" smtClean="0">
                <a:solidFill>
                  <a:schemeClr val="bg1"/>
                </a:solidFill>
              </a:rPr>
            </a:br>
            <a:r>
              <a:rPr lang="nl-NL" sz="2400" dirty="0">
                <a:solidFill>
                  <a:schemeClr val="bg1"/>
                </a:solidFill>
              </a:rPr>
              <a:t> </a:t>
            </a:r>
            <a:r>
              <a:rPr lang="nl-NL" sz="2400" dirty="0" smtClean="0">
                <a:solidFill>
                  <a:schemeClr val="bg1"/>
                </a:solidFill>
              </a:rPr>
              <a:t>     klankperiode meestal de beste keuze</a:t>
            </a:r>
            <a:br>
              <a:rPr lang="nl-NL" sz="2400" dirty="0" smtClean="0">
                <a:solidFill>
                  <a:schemeClr val="bg1"/>
                </a:solidFill>
              </a:rPr>
            </a:br>
            <a:r>
              <a:rPr lang="nl-NL" sz="2400" dirty="0" smtClean="0">
                <a:solidFill>
                  <a:schemeClr val="bg1"/>
                </a:solidFill>
              </a:rPr>
              <a:t>d.   Meesterlijke kleurstellingen mogen, misschien wel </a:t>
            </a:r>
            <a:br>
              <a:rPr lang="nl-NL" sz="2400" dirty="0" smtClean="0">
                <a:solidFill>
                  <a:schemeClr val="bg1"/>
                </a:solidFill>
              </a:rPr>
            </a:br>
            <a:r>
              <a:rPr lang="nl-NL" sz="2400" dirty="0">
                <a:solidFill>
                  <a:schemeClr val="bg1"/>
                </a:solidFill>
              </a:rPr>
              <a:t> </a:t>
            </a:r>
            <a:r>
              <a:rPr lang="nl-NL" sz="2400" dirty="0" smtClean="0">
                <a:solidFill>
                  <a:schemeClr val="bg1"/>
                </a:solidFill>
              </a:rPr>
              <a:t>     moeten echter altijd de voorkeur hebben</a:t>
            </a:r>
            <a:br>
              <a:rPr lang="nl-NL" sz="2400" dirty="0" smtClean="0">
                <a:solidFill>
                  <a:schemeClr val="bg1"/>
                </a:solidFill>
              </a:rPr>
            </a:br>
            <a:r>
              <a:rPr lang="nl-NL" sz="2400" dirty="0" smtClean="0">
                <a:solidFill>
                  <a:schemeClr val="bg1"/>
                </a:solidFill>
              </a:rPr>
              <a:t>e.   De angst voor teveel subjectiviteit in keuzes hierin is </a:t>
            </a:r>
            <a:br>
              <a:rPr lang="nl-NL" sz="2400" dirty="0" smtClean="0">
                <a:solidFill>
                  <a:schemeClr val="bg1"/>
                </a:solidFill>
              </a:rPr>
            </a:br>
            <a:r>
              <a:rPr lang="nl-NL" sz="2400" dirty="0">
                <a:solidFill>
                  <a:schemeClr val="bg1"/>
                </a:solidFill>
              </a:rPr>
              <a:t> </a:t>
            </a:r>
            <a:r>
              <a:rPr lang="nl-NL" sz="2400" dirty="0" smtClean="0">
                <a:solidFill>
                  <a:schemeClr val="bg1"/>
                </a:solidFill>
              </a:rPr>
              <a:t>     ongegrond: iedereen herkent Rembrandt als een </a:t>
            </a:r>
            <a:br>
              <a:rPr lang="nl-NL" sz="2400" dirty="0" smtClean="0">
                <a:solidFill>
                  <a:schemeClr val="bg1"/>
                </a:solidFill>
              </a:rPr>
            </a:br>
            <a:r>
              <a:rPr lang="nl-NL" sz="2400" dirty="0">
                <a:solidFill>
                  <a:schemeClr val="bg1"/>
                </a:solidFill>
              </a:rPr>
              <a:t> </a:t>
            </a:r>
            <a:r>
              <a:rPr lang="nl-NL" sz="2400" dirty="0" smtClean="0">
                <a:solidFill>
                  <a:schemeClr val="bg1"/>
                </a:solidFill>
              </a:rPr>
              <a:t>     meester-schilder </a:t>
            </a:r>
            <a:endParaRPr lang="nl-NL" sz="2400" i="1"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9</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691218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kstvak 5"/>
          <p:cNvSpPr txBox="1"/>
          <p:nvPr/>
        </p:nvSpPr>
        <p:spPr>
          <a:xfrm>
            <a:off x="429444" y="6152727"/>
            <a:ext cx="1334244"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Stef Tuinstra</a:t>
            </a:r>
          </a:p>
        </p:txBody>
      </p:sp>
      <p:sp>
        <p:nvSpPr>
          <p:cNvPr id="7" name="Tekstvak 6"/>
          <p:cNvSpPr txBox="1"/>
          <p:nvPr/>
        </p:nvSpPr>
        <p:spPr>
          <a:xfrm>
            <a:off x="7668344" y="6184994"/>
            <a:ext cx="1152128" cy="276999"/>
          </a:xfrm>
          <a:prstGeom prst="rect">
            <a:avLst/>
          </a:prstGeom>
          <a:noFill/>
        </p:spPr>
        <p:txBody>
          <a:bodyPr wrap="square" rtlCol="0">
            <a:spAutoFit/>
          </a:bodyPr>
          <a:lstStyle/>
          <a:p>
            <a:r>
              <a:rPr lang="nl-NL" sz="1200" dirty="0">
                <a:ln w="10160">
                  <a:solidFill>
                    <a:srgbClr val="93A299"/>
                  </a:solidFill>
                  <a:prstDash val="solid"/>
                </a:ln>
                <a:solidFill>
                  <a:srgbClr val="FFFFFF"/>
                </a:solidFill>
                <a:effectLst>
                  <a:outerShdw blurRad="38100" dist="32000" dir="5400000" algn="tl">
                    <a:srgbClr val="000000">
                      <a:alpha val="30000"/>
                    </a:srgbClr>
                  </a:outerShdw>
                </a:effectLst>
              </a:rPr>
              <a:t>Orgeladviseur</a:t>
            </a:r>
          </a:p>
        </p:txBody>
      </p:sp>
      <p:sp>
        <p:nvSpPr>
          <p:cNvPr id="4" name="Titel 3"/>
          <p:cNvSpPr>
            <a:spLocks noGrp="1"/>
          </p:cNvSpPr>
          <p:nvPr>
            <p:ph type="ctrTitle"/>
          </p:nvPr>
        </p:nvSpPr>
        <p:spPr>
          <a:xfrm>
            <a:off x="685800" y="476671"/>
            <a:ext cx="7772400" cy="5328593"/>
          </a:xfrm>
        </p:spPr>
        <p:txBody>
          <a:bodyPr>
            <a:noAutofit/>
          </a:bodyPr>
          <a:lstStyle/>
          <a:p>
            <a:pPr algn="l"/>
            <a:r>
              <a:rPr lang="nl-NL" sz="2400" i="1" dirty="0" smtClean="0">
                <a:solidFill>
                  <a:schemeClr val="bg1"/>
                </a:solidFill>
              </a:rPr>
              <a:t/>
            </a:r>
            <a:br>
              <a:rPr lang="nl-NL" sz="2400" i="1" dirty="0" smtClean="0">
                <a:solidFill>
                  <a:schemeClr val="bg1"/>
                </a:solidFill>
              </a:rPr>
            </a:br>
            <a:r>
              <a:rPr lang="nl-NL" sz="2400" i="1" dirty="0" smtClean="0">
                <a:solidFill>
                  <a:schemeClr val="bg1"/>
                </a:solidFill>
              </a:rPr>
              <a:t>RESTAURATIECATEGORIEËN</a:t>
            </a:r>
            <a:r>
              <a:rPr lang="nl-NL" sz="2000" dirty="0">
                <a:solidFill>
                  <a:schemeClr val="bg1"/>
                </a:solidFill>
              </a:rPr>
              <a:t/>
            </a:r>
            <a:br>
              <a:rPr lang="nl-NL" sz="2000" dirty="0">
                <a:solidFill>
                  <a:schemeClr val="bg1"/>
                </a:solidFill>
              </a:rPr>
            </a:br>
            <a:r>
              <a:rPr lang="nl-NL" sz="2000" dirty="0" smtClean="0">
                <a:solidFill>
                  <a:schemeClr val="bg1"/>
                </a:solidFill>
              </a:rPr>
              <a:t/>
            </a:r>
            <a:br>
              <a:rPr lang="nl-NL" sz="2000" dirty="0" smtClean="0">
                <a:solidFill>
                  <a:schemeClr val="bg1"/>
                </a:solidFill>
              </a:rPr>
            </a:br>
            <a:r>
              <a:rPr lang="nl-NL" sz="4000" b="1" dirty="0" smtClean="0">
                <a:solidFill>
                  <a:schemeClr val="bg1"/>
                </a:solidFill>
              </a:rPr>
              <a:t>A</a:t>
            </a:r>
            <a:r>
              <a:rPr lang="nl-NL" sz="2000" dirty="0">
                <a:solidFill>
                  <a:schemeClr val="bg1"/>
                </a:solidFill>
              </a:rPr>
              <a:t/>
            </a:r>
            <a:br>
              <a:rPr lang="nl-NL" sz="2000" dirty="0">
                <a:solidFill>
                  <a:schemeClr val="bg1"/>
                </a:solidFill>
              </a:rPr>
            </a:br>
            <a:r>
              <a:rPr lang="nl-NL" sz="2400" i="1" u="sng" dirty="0" smtClean="0">
                <a:solidFill>
                  <a:schemeClr val="bg1"/>
                </a:solidFill>
              </a:rPr>
              <a:t>Integrale </a:t>
            </a:r>
            <a:r>
              <a:rPr lang="nl-NL" sz="2400" i="1" u="sng" dirty="0">
                <a:solidFill>
                  <a:schemeClr val="bg1"/>
                </a:solidFill>
              </a:rPr>
              <a:t>restauratiereconstructie</a:t>
            </a:r>
            <a:r>
              <a:rPr lang="nl-NL" sz="2000" dirty="0">
                <a:solidFill>
                  <a:schemeClr val="bg1"/>
                </a:solidFill>
              </a:rPr>
              <a:t/>
            </a:r>
            <a:br>
              <a:rPr lang="nl-NL" sz="2000" dirty="0">
                <a:solidFill>
                  <a:schemeClr val="bg1"/>
                </a:solidFill>
              </a:rPr>
            </a:br>
            <a:r>
              <a:rPr lang="nl-NL" sz="2000" dirty="0">
                <a:solidFill>
                  <a:schemeClr val="bg1"/>
                </a:solidFill>
              </a:rPr>
              <a:t>Criterium: oud materiaal voor een klein deel, en de orgelkast geheel aanwezig. Alle pijpwerk nieuw te maken.</a:t>
            </a:r>
            <a:br>
              <a:rPr lang="nl-NL" sz="2000" dirty="0">
                <a:solidFill>
                  <a:schemeClr val="bg1"/>
                </a:solidFill>
              </a:rPr>
            </a:br>
            <a:r>
              <a:rPr lang="nl-NL" sz="2000" dirty="0">
                <a:solidFill>
                  <a:schemeClr val="bg1"/>
                </a:solidFill>
              </a:rPr>
              <a:t>Doel: een qua stijl en klank zo authentiek mogelijk instrument, een bepaalde stijlperiode representerend. </a:t>
            </a:r>
            <a:br>
              <a:rPr lang="nl-NL" sz="2000" dirty="0">
                <a:solidFill>
                  <a:schemeClr val="bg1"/>
                </a:solidFill>
              </a:rPr>
            </a:br>
            <a:r>
              <a:rPr lang="nl-NL" sz="2000" i="1" dirty="0">
                <a:solidFill>
                  <a:schemeClr val="bg1"/>
                </a:solidFill>
              </a:rPr>
              <a:t>Vb.: Amsterdam-Oude kerk/koororgel, Zeerijp, </a:t>
            </a:r>
            <a:r>
              <a:rPr lang="nl-NL" sz="2000" i="1" dirty="0" smtClean="0">
                <a:solidFill>
                  <a:schemeClr val="bg1"/>
                </a:solidFill>
              </a:rPr>
              <a:t>Schiedam-St</a:t>
            </a:r>
            <a:r>
              <a:rPr lang="nl-NL" sz="2000" i="1" dirty="0">
                <a:solidFill>
                  <a:schemeClr val="bg1"/>
                </a:solidFill>
              </a:rPr>
              <a:t>. Janskerk, </a:t>
            </a:r>
            <a:r>
              <a:rPr lang="nl-NL" sz="2000" i="1" dirty="0" smtClean="0">
                <a:solidFill>
                  <a:schemeClr val="bg1"/>
                </a:solidFill>
              </a:rPr>
              <a:t> </a:t>
            </a:r>
            <a:br>
              <a:rPr lang="nl-NL" sz="2000" i="1" dirty="0" smtClean="0">
                <a:solidFill>
                  <a:schemeClr val="bg1"/>
                </a:solidFill>
              </a:rPr>
            </a:br>
            <a:r>
              <a:rPr lang="nl-NL" sz="2000" i="1" dirty="0">
                <a:solidFill>
                  <a:schemeClr val="bg1"/>
                </a:solidFill>
              </a:rPr>
              <a:t> </a:t>
            </a:r>
            <a:r>
              <a:rPr lang="nl-NL" sz="2000" i="1" dirty="0" smtClean="0">
                <a:solidFill>
                  <a:schemeClr val="bg1"/>
                </a:solidFill>
              </a:rPr>
              <a:t>       Dokkum</a:t>
            </a:r>
            <a:r>
              <a:rPr lang="nl-NL" sz="2000" i="1" dirty="0">
                <a:solidFill>
                  <a:schemeClr val="bg1"/>
                </a:solidFill>
              </a:rPr>
              <a:t>, </a:t>
            </a:r>
            <a:r>
              <a:rPr lang="nl-NL" sz="2000" i="1" dirty="0" smtClean="0">
                <a:solidFill>
                  <a:schemeClr val="bg1"/>
                </a:solidFill>
              </a:rPr>
              <a:t>Workum</a:t>
            </a:r>
            <a:br>
              <a:rPr lang="nl-NL" sz="2000" i="1" dirty="0" smtClean="0">
                <a:solidFill>
                  <a:schemeClr val="bg1"/>
                </a:solidFill>
              </a:rPr>
            </a:br>
            <a:r>
              <a:rPr lang="nl-NL" sz="2000" i="1" dirty="0">
                <a:solidFill>
                  <a:schemeClr val="bg1"/>
                </a:solidFill>
              </a:rPr>
              <a:t> </a:t>
            </a:r>
            <a:r>
              <a:rPr lang="nl-NL" sz="2000" dirty="0">
                <a:solidFill>
                  <a:schemeClr val="bg1"/>
                </a:solidFill>
              </a:rPr>
              <a:t/>
            </a:r>
            <a:br>
              <a:rPr lang="nl-NL" sz="2000" dirty="0">
                <a:solidFill>
                  <a:schemeClr val="bg1"/>
                </a:solidFill>
              </a:rPr>
            </a:br>
            <a:r>
              <a:rPr lang="nl-NL" sz="2400" i="1" u="sng" dirty="0">
                <a:solidFill>
                  <a:schemeClr val="bg1"/>
                </a:solidFill>
              </a:rPr>
              <a:t>Restauratiereconstructie</a:t>
            </a:r>
            <a:r>
              <a:rPr lang="nl-NL" sz="2000" dirty="0">
                <a:solidFill>
                  <a:schemeClr val="bg1"/>
                </a:solidFill>
              </a:rPr>
              <a:t/>
            </a:r>
            <a:br>
              <a:rPr lang="nl-NL" sz="2000" dirty="0">
                <a:solidFill>
                  <a:schemeClr val="bg1"/>
                </a:solidFill>
              </a:rPr>
            </a:br>
            <a:r>
              <a:rPr lang="nl-NL" sz="2000" dirty="0">
                <a:solidFill>
                  <a:schemeClr val="bg1"/>
                </a:solidFill>
              </a:rPr>
              <a:t>Criterium: oud materiaal en dito pijpwerk voor een klein, </a:t>
            </a:r>
            <a:r>
              <a:rPr lang="nl-NL" sz="2000" dirty="0" smtClean="0">
                <a:solidFill>
                  <a:schemeClr val="bg1"/>
                </a:solidFill>
              </a:rPr>
              <a:t>dan wel </a:t>
            </a:r>
            <a:r>
              <a:rPr lang="nl-NL" sz="2000" dirty="0">
                <a:solidFill>
                  <a:schemeClr val="bg1"/>
                </a:solidFill>
              </a:rPr>
              <a:t>aanzienlijk deel, en de orgelkast geheel aanwezig.</a:t>
            </a:r>
            <a:br>
              <a:rPr lang="nl-NL" sz="2000" dirty="0">
                <a:solidFill>
                  <a:schemeClr val="bg1"/>
                </a:solidFill>
              </a:rPr>
            </a:br>
            <a:r>
              <a:rPr lang="nl-NL" sz="2000" dirty="0">
                <a:solidFill>
                  <a:schemeClr val="bg1"/>
                </a:solidFill>
              </a:rPr>
              <a:t>Doel: een replica van een ooit in de bestaande kast aanwezig oud orgel.</a:t>
            </a:r>
            <a:br>
              <a:rPr lang="nl-NL" sz="2000" dirty="0">
                <a:solidFill>
                  <a:schemeClr val="bg1"/>
                </a:solidFill>
              </a:rPr>
            </a:br>
            <a:r>
              <a:rPr lang="nl-NL" sz="2000" i="1" dirty="0">
                <a:solidFill>
                  <a:schemeClr val="bg1"/>
                </a:solidFill>
              </a:rPr>
              <a:t>Vb.: Amsterdam-koororgel Nieuwe Kerk / Leiden-Pieterskerk </a:t>
            </a:r>
            <a:r>
              <a:rPr lang="nl-NL" sz="2000" dirty="0">
                <a:solidFill>
                  <a:schemeClr val="bg1"/>
                </a:solidFill>
              </a:rPr>
              <a:t/>
            </a:r>
            <a:br>
              <a:rPr lang="nl-NL" sz="2000" dirty="0">
                <a:solidFill>
                  <a:schemeClr val="bg1"/>
                </a:solidFill>
              </a:rPr>
            </a:br>
            <a:endParaRPr lang="nl-NL" sz="2000" dirty="0">
              <a:solidFill>
                <a:schemeClr val="bg1"/>
              </a:solidFill>
            </a:endParaRPr>
          </a:p>
        </p:txBody>
      </p:sp>
      <p:sp>
        <p:nvSpPr>
          <p:cNvPr id="5" name="Ondertitel 4"/>
          <p:cNvSpPr>
            <a:spLocks noGrp="1"/>
          </p:cNvSpPr>
          <p:nvPr>
            <p:ph type="subTitle" idx="1"/>
          </p:nvPr>
        </p:nvSpPr>
        <p:spPr>
          <a:xfrm rot="10800000" flipV="1">
            <a:off x="1403648" y="6152727"/>
            <a:ext cx="6400800" cy="309266"/>
          </a:xfrm>
        </p:spPr>
        <p:txBody>
          <a:bodyPr>
            <a:noAutofit/>
          </a:bodyPr>
          <a:lstStyle/>
          <a:p>
            <a:r>
              <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rPr>
              <a:t>10</a:t>
            </a: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smtClean="0">
              <a:ln w="10160">
                <a:solidFill>
                  <a:schemeClr val="accent1"/>
                </a:solidFill>
                <a:prstDash val="solid"/>
              </a:ln>
              <a:solidFill>
                <a:srgbClr val="FFFFFF"/>
              </a:solidFill>
              <a:effectLst>
                <a:outerShdw blurRad="38100" dist="32000" dir="5400000" algn="tl">
                  <a:srgbClr val="000000">
                    <a:alpha val="30000"/>
                  </a:srgbClr>
                </a:outerShdw>
              </a:effectLst>
            </a:endParaRPr>
          </a:p>
          <a:p>
            <a:endParaRPr lang="nl-NL" sz="1200" dirty="0">
              <a:solidFill>
                <a:schemeClr val="bg1"/>
              </a:solidFill>
            </a:endParaRPr>
          </a:p>
        </p:txBody>
      </p:sp>
    </p:spTree>
    <p:extLst>
      <p:ext uri="{BB962C8B-B14F-4D97-AF65-F5344CB8AC3E}">
        <p14:creationId xmlns:p14="http://schemas.microsoft.com/office/powerpoint/2010/main" val="1903361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antoorthema">
  <a:themeElements>
    <a:clrScheme name="Helderhei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ln w="10160">
              <a:solidFill>
                <a:schemeClr val="accent1"/>
              </a:solidFill>
              <a:prstDash val="solid"/>
            </a:ln>
            <a:solidFill>
              <a:srgbClr val="FFFFFF"/>
            </a:solidFill>
            <a:effectLst>
              <a:outerShdw blurRad="38100" dist="32000" dir="5400000" algn="tl">
                <a:srgbClr val="000000">
                  <a:alpha val="30000"/>
                </a:srgbClr>
              </a:outerShdw>
            </a:effectLst>
          </a:defRPr>
        </a:defPPr>
      </a:lstStyle>
    </a:txDef>
  </a:objectDefaults>
  <a:extraClrSchemeLst/>
</a:theme>
</file>

<file path=ppt/theme/theme2.xml><?xml version="1.0" encoding="utf-8"?>
<a:theme xmlns:a="http://schemas.openxmlformats.org/drawingml/2006/main" name="1_Kantoorthema">
  <a:themeElements>
    <a:clrScheme name="Helderhei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ln w="10160">
              <a:solidFill>
                <a:schemeClr val="accent1"/>
              </a:solidFill>
              <a:prstDash val="solid"/>
            </a:ln>
            <a:solidFill>
              <a:srgbClr val="FFFFFF"/>
            </a:solidFill>
            <a:effectLst>
              <a:outerShdw blurRad="38100" dist="32000" dir="5400000" algn="tl">
                <a:srgbClr val="000000">
                  <a:alpha val="30000"/>
                </a:srgbClr>
              </a:outerShdw>
            </a:effectLst>
          </a:defRPr>
        </a:defPPr>
      </a:lstStyle>
    </a:tx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400</TotalTime>
  <Words>79</Words>
  <Application>Microsoft Office PowerPoint</Application>
  <PresentationFormat>Diavoorstelling (4:3)</PresentationFormat>
  <Paragraphs>77</Paragraphs>
  <Slides>12</Slides>
  <Notes>12</Notes>
  <HiddenSlides>0</HiddenSlides>
  <MMClips>0</MMClips>
  <ScaleCrop>false</ScaleCrop>
  <HeadingPairs>
    <vt:vector size="4" baseType="variant">
      <vt:variant>
        <vt:lpstr>Thema</vt:lpstr>
      </vt:variant>
      <vt:variant>
        <vt:i4>2</vt:i4>
      </vt:variant>
      <vt:variant>
        <vt:lpstr>Diatitels</vt:lpstr>
      </vt:variant>
      <vt:variant>
        <vt:i4>12</vt:i4>
      </vt:variant>
    </vt:vector>
  </HeadingPairs>
  <TitlesOfParts>
    <vt:vector size="14" baseType="lpstr">
      <vt:lpstr>Kantoorthema</vt:lpstr>
      <vt:lpstr>1_Kantoorthema</vt:lpstr>
      <vt:lpstr>OBJECTIEF EN SUBJECTIEF  a.   Kunsten en wetenschappen hangen       nauw met elkaar samen, maar gaan niet altijd samen b.   Kunst is niet een wetenschap die exact is c.   Horen is niet hetzelfde als beleven d.   Het horen van (combinaties van frequenties) is voor         een ieder afzonderlijk verschillend. Er is echter meer        tussen hemel en aarde dan geluidsdruk  e.   Daarom is geobjectiveerde subjectiviteit bij        restauraties het hoogst haalbare f.    Vanuit dat perspectief kan slechts het verschil tussen        een historisch ‘gegroeid’ of ‘vergroeid’ orgel        per geval beoordeeld worden</vt:lpstr>
      <vt:lpstr>   INSTANDHOUDING en HEERSENDE MUZIKALE MODE    Instandhouding Er moet worden gerestaureerd door technische noodzaak. Een eigenaar heeft recht op een goed functionerend instrument als er subsidiegelden beschikbaar zijn  Heersende muzikale mode a.   Denk niet te snel in patronen en concepten  b.   Probeer onbevooroordeeld te genieten van oude klank en        laat een orgel een toverdoos zijn van klankschoonheid c.   Ontwikkel een gevoel voor breekbare materie d.   (Deel)kennis over bepaalde concepten leidt er te gauw        toe dat orgels te willekeurig worden aangepast aan de        heersende mode, bv. 19de eeuw in 17de eeuw of omgekeerd     </vt:lpstr>
      <vt:lpstr> BEGRIPSOMSCHRIJVING  RESTAUREREN 1.  (Beschadigde bouw- of kunstwerken) in vroegere toestand herstellen  RECONSTRUEREN 1.  Herstellen in de oorspronkelijke gedaante  2.  (Handelingen, voorvallen enz. uit het verleden) in gedachten of in       beeld weer oproepen en zich als het ware opnieuw laten afspelen  CONSOLIDEREN 1.  Bestendigen 2.  Bestaande situatie in vaste vorm omzetten  CONSERVEREN 1.  Voor bederf bewaren/verduurzamen 2.  In stand houden, in goede conditie houden 3.  Goed geconserveerd zijn: er ondanks gevorderde leeftijd nog fris en       welvarend uitzien </vt:lpstr>
      <vt:lpstr>   RESTAUREREN in de 21e EEUW  a.   Behouden gaat voor vernieuwen b.   Restaureren gaat voor reconstrueren c.   Conserveren gaat voor restaureren d.   Akoestiek en orgelklank hangen per  definitie        onlosmakelijk met elkaar samen  e.   Een vanuit slechts academische argumentatie        geconserveerd orgel zal als object van kunstambacht        nooit volledig kunnen overtuigen f .   Indien authenticiteit nog slechts aanwezig is in details        omdat ooit het streven naar een nieuw concept is        blijven steken in ad-hoc- en symptoombestrijdings-       beslissingen, is reconstructieve restauratie de enige        verantwoorde optie die aan het monument recht doet     </vt:lpstr>
      <vt:lpstr> OUD en AUTHENTIEK  a.   Oud = datgene wat historische gegroeid is b.   Authentiek = datgene wat als samenhangend geheel, en        daardoor wellicht ook inspirerend, tot ons gekomen is en        als zodanig herbeleefd kan worden c.   Een historisch gegroeid geheel is per definitie een        opeenvolging van particuliere, gerealiseerde wensen        vanuit het verleden d.   Een orgel ‘democratisch’ restaureren met ‘30 adviseurs’        is als een schilderij van Rembrandt restaureren met 10        schilders tegelijk e.   Een te omvangrijke multidisciplinaire restauratieaanpak        zal het aloude individuele meesterschap dat binnen een        bedrijf is gevormd op den duur doen laten verdwijnen  </vt:lpstr>
      <vt:lpstr>  THEORIE en PRAKTIJK  a.   Uitspraken van enkele ons overgeleverde en door ons bewonderde        oude auteurs over orgels en orgelbouw geven vaak omgekeerd           evenredig de toenmalige werkelijkheid weer b.   Pas na veel geduld, studie van en praktische omgang met oude orgels        is men in staat om de zin en de onzin van theorie en praktijk effectief        te onderscheiden c.   Pas in combinatie met een groot muzikaal talent dat ook breed buiten        de orgelwereld georiënteerd is komt de juiste samenhang tot stand        tussen logisch nadenken en effectieve muzikale expressie die het hart        beroert d.   Alleen daaruit kan het juiste stilistische onderscheidingsvermogen        groeien waarom bepaalde stijlelementen wel of niet bij elkaar passen e.   De juiste balans tussen deze elementen is doorslaggevend  </vt:lpstr>
      <vt:lpstr>ORIGINEEL of STIJLKOPIE  a.  ‘Hard’ restaureren heeft als gevolg dat een oud        orgel te snel in een stijlkopie verandert b.   Sommigen beleven stijlkopieën echter eerder als          origineel dan het echte origineel  c.   De tijdgeest, de heersende mode en muzikaal en        orgelbouwtechnisch meesterschap bepalen hoe het        een zich tot het ander verhoudt d.   Oude orgels moet men daarom zoveel als mogelijk        oud laten en de beleving met een stijlkopie heeft in        nieuwbouw de juiste plaats e.   Intensieve werkplaats-voorintonatie van te restaureren        origineel oud pijpwerk heeft op dat moment al 50%        verlies van authentieke klank tot gevolg</vt:lpstr>
      <vt:lpstr>KLANK = KLEUR  en KLEUR = KLANK  a.   Wat men ziet moet men horen en wat men hoort moet        men zien b.   Orgelmakers hebben ook in het verleden immers vaak        goed nagedacht over de kleurige uitmonstering van hun            orgels c.   Bij een historisch gegroeide situatie is in geval van de        kleuruitmonstering een teruggaan naar de gekozen        klankperiode meestal de beste keuze d.   Meesterlijke kleurstellingen mogen, misschien wel        moeten echter altijd de voorkeur hebben e.   De angst voor teveel subjectiviteit in keuzes hierin is        ongegrond: iedereen herkent Rembrandt als een        meester-schilder </vt:lpstr>
      <vt:lpstr> RESTAURATIECATEGORIEËN  A Integrale restauratiereconstructie Criterium: oud materiaal voor een klein deel, en de orgelkast geheel aanwezig. Alle pijpwerk nieuw te maken. Doel: een qua stijl en klank zo authentiek mogelijk instrument, een bepaalde stijlperiode representerend.  Vb.: Amsterdam-Oude kerk/koororgel, Zeerijp, Schiedam-St. Janskerk,           Dokkum, Workum   Restauratiereconstructie Criterium: oud materiaal en dito pijpwerk voor een klein, dan wel aanzienlijk deel, en de orgelkast geheel aanwezig. Doel: een replica van een ooit in de bestaande kast aanwezig oud orgel. Vb.: Amsterdam-koororgel Nieuwe Kerk / Leiden-Pieterskerk  </vt:lpstr>
      <vt:lpstr> Reconstructieve restauratie  Criterium: veel oud materiaal aanwezig inclusief de orgelkast. Later materiaal van minder uniciteitsgehalte. Doel: reconstructie zoveel als mogelijk naar de 1e bouwperiode vanwege het sterkst mogelijke concept met een uitstraling categorie 1 en 2 benaderend. Vb.: Groningen-Martini, Kantens, Uithuizen, Zandeweer, Zuidhorn  B Reconstructieve en consoliderende restauratie Criterium: veel oud materiaal aanwezig inclusief de orgelkast. Het latere materiaal van even grote waarde dan het vroegere, echter met slechte bestaande samenhang.  Doel: integratie van historisch gegroeid concept in een nieuwe  samenhang. Vb.: Zutphen-Walburgkerk, Amsterdam-Westerkerk, Sneek-Martinikerk  </vt:lpstr>
      <vt:lpstr> C Consoliderende en conserverende restauratie Criterium: alle oude materiaal gaaf aanwezig inclusief de orgelkast. Samenhang niet altijd overtuigend, maar aparte delen elk te waardevol om de bestaande situatie te wijzigen. Doel: technisch herstel van een gaaf later binnenwerk in een oudere kast. Vb.: Ternaard, Den Haag-Nieuwe Kerk Rotterdam-Laurenskerk/transept-            en koororgel, Brouwershaven   Conserverende restauratie – materiaal verschillende bouwperioden Criterium: alle oude materiaal gaaf aanwezig inclusief de orgelkast uit verschillende bouwperioden, maar als concept zeer overtuigend. Doel: technisch en conserverend herstel van de bestaande situatie. Vb.: Noordwolde, Meeden, Grijpskerk, Mensingeweer,          Uithuizen-Menkemaborg     </vt:lpstr>
      <vt:lpstr>Conserverende restauratie - materiaal één bouwperiode Criterium: alle oude materiaal gaaf aanwezig inclusief de orgelkast uit één bouwperiode, als concept zeer overtuigend. Doel: technisch en conserverend herstel van de bestaande situatie. Vb.: Noorddijk, Ommelanderwijk, Baflo, Slochteren, Niekerk, Zuurdijk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dc:title>
  <dc:creator>NNOA1</dc:creator>
  <cp:lastModifiedBy>NNOA1</cp:lastModifiedBy>
  <cp:revision>40</cp:revision>
  <cp:lastPrinted>2011-01-29T07:59:15Z</cp:lastPrinted>
  <dcterms:created xsi:type="dcterms:W3CDTF">2011-01-27T17:44:31Z</dcterms:created>
  <dcterms:modified xsi:type="dcterms:W3CDTF">2014-10-07T12:18:13Z</dcterms:modified>
</cp:coreProperties>
</file>